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95" r:id="rId3"/>
    <p:sldId id="400" r:id="rId4"/>
    <p:sldId id="270" r:id="rId5"/>
    <p:sldId id="294" r:id="rId6"/>
    <p:sldId id="280" r:id="rId7"/>
    <p:sldId id="402" r:id="rId8"/>
    <p:sldId id="281" r:id="rId9"/>
    <p:sldId id="291" r:id="rId10"/>
    <p:sldId id="404" r:id="rId11"/>
    <p:sldId id="393" r:id="rId12"/>
    <p:sldId id="295" r:id="rId13"/>
    <p:sldId id="276" r:id="rId14"/>
    <p:sldId id="405" r:id="rId15"/>
    <p:sldId id="277" r:id="rId16"/>
    <p:sldId id="406" r:id="rId17"/>
    <p:sldId id="325" r:id="rId18"/>
    <p:sldId id="327" r:id="rId19"/>
    <p:sldId id="403" r:id="rId20"/>
    <p:sldId id="329" r:id="rId21"/>
  </p:sldIdLst>
  <p:sldSz cx="12192000" cy="6858000"/>
  <p:notesSz cx="6797675" cy="9926638"/>
  <p:defaultTextStyle>
    <a:defPPr>
      <a:defRPr lang="de-CH"/>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Begrüssung" id="{BEDFD239-309B-46F8-9D47-5F440A6F1B58}">
          <p14:sldIdLst>
            <p14:sldId id="256"/>
          </p14:sldIdLst>
        </p14:section>
        <p14:section name="Broschüre" id="{3C847EBE-0514-4E62-8EA1-19773F917027}">
          <p14:sldIdLst>
            <p14:sldId id="395"/>
          </p14:sldIdLst>
        </p14:section>
        <p14:section name="Alkohol in der Gesellschaft und im Sport" id="{8BB6C86A-FFEA-46C8-9649-7E5A212AB296}">
          <p14:sldIdLst>
            <p14:sldId id="400"/>
          </p14:sldIdLst>
        </p14:section>
        <p14:section name="Alkoholkonsum" id="{33E04A8F-9254-4FCA-8A2C-48B1B878C4B7}">
          <p14:sldIdLst>
            <p14:sldId id="270"/>
          </p14:sldIdLst>
        </p14:section>
        <p14:section name="Problematischer Alkoholkonsum" id="{501C8BED-7089-486E-B796-76BF5FA35323}">
          <p14:sldIdLst>
            <p14:sldId id="294"/>
            <p14:sldId id="280"/>
            <p14:sldId id="402"/>
            <p14:sldId id="281"/>
          </p14:sldIdLst>
        </p14:section>
        <p14:section name="Auswirkungen vom Konsum" id="{5007400A-6421-4F25-8BE9-3133FA9A7784}">
          <p14:sldIdLst>
            <p14:sldId id="291"/>
            <p14:sldId id="404"/>
            <p14:sldId id="393"/>
          </p14:sldIdLst>
        </p14:section>
        <p14:section name="Mischkonsum" id="{E4E04ABE-D3FA-439D-A429-1A834CD31A5D}">
          <p14:sldIdLst>
            <p14:sldId id="295"/>
            <p14:sldId id="276"/>
            <p14:sldId id="405"/>
            <p14:sldId id="277"/>
          </p14:sldIdLst>
        </p14:section>
        <p14:section name="Hilfe holen" id="{2378F885-25E5-4FC9-86D0-6E413220FB84}">
          <p14:sldIdLst>
            <p14:sldId id="406"/>
            <p14:sldId id="325"/>
            <p14:sldId id="327"/>
          </p14:sldIdLst>
        </p14:section>
        <p14:section name="Was kann ich machen" id="{5146142E-695B-450C-A432-A851A6881851}">
          <p14:sldIdLst>
            <p14:sldId id="403"/>
          </p14:sldIdLst>
        </p14:section>
        <p14:section name="Abschluss" id="{50E7388A-D5C8-4685-9D49-2B2343B6FA03}">
          <p14:sldIdLst>
            <p14:sldId id="329"/>
          </p14:sldIdLst>
        </p14:section>
      </p14:sectionLst>
    </p:ex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281"/>
    <a:srgbClr val="CAD0DF"/>
    <a:srgbClr val="32886B"/>
    <a:srgbClr val="2D2D8A"/>
    <a:srgbClr val="FFFFFF"/>
    <a:srgbClr val="2C4278"/>
    <a:srgbClr val="3D528C"/>
    <a:srgbClr val="333399"/>
    <a:srgbClr val="80008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2" autoAdjust="0"/>
    <p:restoredTop sz="51211" autoAdjust="0"/>
  </p:normalViewPr>
  <p:slideViewPr>
    <p:cSldViewPr snapToObjects="1">
      <p:cViewPr varScale="1">
        <p:scale>
          <a:sx n="56" d="100"/>
          <a:sy n="56" d="100"/>
        </p:scale>
        <p:origin x="2484" y="78"/>
      </p:cViewPr>
      <p:guideLst>
        <p:guide orient="horz" pos="2160"/>
        <p:guide/>
      </p:guideLst>
    </p:cSldViewPr>
  </p:slideViewPr>
  <p:notesTextViewPr>
    <p:cViewPr>
      <p:scale>
        <a:sx n="3" d="2"/>
        <a:sy n="3" d="2"/>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8E20B-690A-4F98-87F0-FECB0D93CAF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781B027-17EE-47D0-8DD3-702E84389FC9}">
      <dgm:prSet phldrT="[Text]" custT="1"/>
      <dgm:spPr>
        <a:solidFill>
          <a:srgbClr val="CAD0DF"/>
        </a:solidFill>
      </dgm:spPr>
      <dgm:t>
        <a:bodyPr/>
        <a:lstStyle/>
        <a:p>
          <a:pPr algn="ctr"/>
          <a:r>
            <a:rPr lang="de-CH" sz="2400" b="1" noProof="0" dirty="0">
              <a:solidFill>
                <a:srgbClr val="2C4281"/>
              </a:solidFill>
            </a:rPr>
            <a:t>Aufnahme</a:t>
          </a:r>
        </a:p>
      </dgm:t>
    </dgm:pt>
    <dgm:pt modelId="{4768DC77-B84D-4D1C-86A1-0C978527C66A}" type="parTrans" cxnId="{243A4D0C-5F87-454C-B422-03FFF91C8760}">
      <dgm:prSet/>
      <dgm:spPr/>
      <dgm:t>
        <a:bodyPr/>
        <a:lstStyle/>
        <a:p>
          <a:endParaRPr lang="en-US"/>
        </a:p>
      </dgm:t>
    </dgm:pt>
    <dgm:pt modelId="{29ECE8DA-0438-4AA4-BABE-ED5777A4AD5F}" type="sibTrans" cxnId="{243A4D0C-5F87-454C-B422-03FFF91C8760}">
      <dgm:prSet/>
      <dgm:spPr>
        <a:solidFill>
          <a:srgbClr val="2C4281"/>
        </a:solidFill>
      </dgm:spPr>
      <dgm:t>
        <a:bodyPr/>
        <a:lstStyle/>
        <a:p>
          <a:endParaRPr lang="en-US">
            <a:solidFill>
              <a:srgbClr val="2C4281"/>
            </a:solidFill>
          </a:endParaRPr>
        </a:p>
      </dgm:t>
    </dgm:pt>
    <dgm:pt modelId="{B66CA0C1-7C9D-4F9A-9597-AD802FF6A3E4}">
      <dgm:prSet phldrT="[Text]" custT="1"/>
      <dgm:spPr>
        <a:ln>
          <a:solidFill>
            <a:srgbClr val="2C4281"/>
          </a:solidFill>
        </a:ln>
      </dgm:spPr>
      <dgm:t>
        <a:bodyPr/>
        <a:lstStyle/>
        <a:p>
          <a:pPr>
            <a:buFont typeface="Arial" panose="020B0604020202020204" pitchFamily="34" charset="0"/>
            <a:buChar char="•"/>
          </a:pPr>
          <a:r>
            <a:rPr lang="de-DE" sz="1600" b="1" dirty="0"/>
            <a:t>  Mund &amp; Speiseröhre:</a:t>
          </a:r>
          <a:r>
            <a:rPr lang="de-DE" sz="1600" dirty="0"/>
            <a:t>    </a:t>
          </a:r>
          <a:br>
            <a:rPr lang="de-DE" sz="1600" dirty="0"/>
          </a:br>
          <a:r>
            <a:rPr lang="de-DE" sz="1600" dirty="0"/>
            <a:t>  sehr wenig</a:t>
          </a:r>
          <a:br>
            <a:rPr lang="de-DE" sz="1600" dirty="0"/>
          </a:br>
          <a:endParaRPr lang="en-US" sz="1600" dirty="0"/>
        </a:p>
      </dgm:t>
    </dgm:pt>
    <dgm:pt modelId="{D05B41C3-B5F5-4DC8-A950-1A9290FEFCC1}" type="parTrans" cxnId="{BF05199C-3676-49F1-9E18-1D2B9A1ED674}">
      <dgm:prSet/>
      <dgm:spPr/>
      <dgm:t>
        <a:bodyPr/>
        <a:lstStyle/>
        <a:p>
          <a:endParaRPr lang="en-US"/>
        </a:p>
      </dgm:t>
    </dgm:pt>
    <dgm:pt modelId="{69371B84-4542-403D-9687-88AD6F411AEF}" type="sibTrans" cxnId="{BF05199C-3676-49F1-9E18-1D2B9A1ED674}">
      <dgm:prSet/>
      <dgm:spPr/>
      <dgm:t>
        <a:bodyPr/>
        <a:lstStyle/>
        <a:p>
          <a:endParaRPr lang="en-US"/>
        </a:p>
      </dgm:t>
    </dgm:pt>
    <dgm:pt modelId="{BCA7C4AE-05D5-419A-8E24-CA17160CC557}">
      <dgm:prSet phldrT="[Text]" custT="1"/>
      <dgm:spPr>
        <a:solidFill>
          <a:srgbClr val="CAD0DF"/>
        </a:solidFill>
      </dgm:spPr>
      <dgm:t>
        <a:bodyPr/>
        <a:lstStyle/>
        <a:p>
          <a:pPr algn="ctr"/>
          <a:r>
            <a:rPr lang="de-CH" sz="2400" b="1" noProof="0" dirty="0">
              <a:solidFill>
                <a:srgbClr val="2C4281"/>
              </a:solidFill>
            </a:rPr>
            <a:t>Verteilung</a:t>
          </a:r>
          <a:endParaRPr lang="de-CH" sz="1200" b="1" noProof="0" dirty="0">
            <a:solidFill>
              <a:srgbClr val="2C4281"/>
            </a:solidFill>
          </a:endParaRPr>
        </a:p>
      </dgm:t>
    </dgm:pt>
    <dgm:pt modelId="{372CAD64-5E29-4006-9FA5-748B8B399EAB}" type="parTrans" cxnId="{F52B6924-B26A-4DF3-A4E5-F297E278007E}">
      <dgm:prSet/>
      <dgm:spPr/>
      <dgm:t>
        <a:bodyPr/>
        <a:lstStyle/>
        <a:p>
          <a:endParaRPr lang="en-US"/>
        </a:p>
      </dgm:t>
    </dgm:pt>
    <dgm:pt modelId="{4238E3F1-26BB-4A9C-90D1-2C31A8759DEA}" type="sibTrans" cxnId="{F52B6924-B26A-4DF3-A4E5-F297E278007E}">
      <dgm:prSet/>
      <dgm:spPr>
        <a:solidFill>
          <a:srgbClr val="2C4281"/>
        </a:solidFill>
      </dgm:spPr>
      <dgm:t>
        <a:bodyPr/>
        <a:lstStyle/>
        <a:p>
          <a:endParaRPr lang="en-US"/>
        </a:p>
      </dgm:t>
    </dgm:pt>
    <dgm:pt modelId="{0D37F7BF-A9A3-4A48-8A60-8315D9196519}">
      <dgm:prSet phldrT="[Text]" custT="1"/>
      <dgm:spPr>
        <a:ln>
          <a:solidFill>
            <a:srgbClr val="2C4281"/>
          </a:solidFill>
        </a:ln>
      </dgm:spPr>
      <dgm:t>
        <a:bodyPr/>
        <a:lstStyle/>
        <a:p>
          <a:pPr>
            <a:spcAft>
              <a:spcPts val="1200"/>
            </a:spcAft>
            <a:buFont typeface="Arial" panose="020B0604020202020204" pitchFamily="34" charset="0"/>
            <a:buChar char="•"/>
          </a:pPr>
          <a:r>
            <a:rPr lang="de-DE" sz="1600" dirty="0"/>
            <a:t>Über die </a:t>
          </a:r>
          <a:r>
            <a:rPr lang="de-DE" sz="1600" b="1" dirty="0"/>
            <a:t>Leber</a:t>
          </a:r>
          <a:r>
            <a:rPr lang="de-DE" sz="1600" dirty="0"/>
            <a:t> in den </a:t>
          </a:r>
          <a:r>
            <a:rPr lang="de-DE" sz="1600" b="1" dirty="0"/>
            <a:t>Blutkreislauf</a:t>
          </a:r>
          <a:endParaRPr lang="en-US" sz="1600" dirty="0"/>
        </a:p>
      </dgm:t>
    </dgm:pt>
    <dgm:pt modelId="{05FD6147-CB0D-4F45-A854-C62F0F5FDD02}" type="parTrans" cxnId="{12DDAFFB-FDEE-4F55-BEAF-EBB027FA6D32}">
      <dgm:prSet/>
      <dgm:spPr/>
      <dgm:t>
        <a:bodyPr/>
        <a:lstStyle/>
        <a:p>
          <a:endParaRPr lang="en-US"/>
        </a:p>
      </dgm:t>
    </dgm:pt>
    <dgm:pt modelId="{42506A6A-417B-4759-88CD-E84575FED60F}" type="sibTrans" cxnId="{12DDAFFB-FDEE-4F55-BEAF-EBB027FA6D32}">
      <dgm:prSet/>
      <dgm:spPr/>
      <dgm:t>
        <a:bodyPr/>
        <a:lstStyle/>
        <a:p>
          <a:endParaRPr lang="en-US"/>
        </a:p>
      </dgm:t>
    </dgm:pt>
    <dgm:pt modelId="{08A83795-C7DE-4828-92E2-2EB85E2EBB31}">
      <dgm:prSet phldrT="[Text]" custT="1"/>
      <dgm:spPr>
        <a:solidFill>
          <a:srgbClr val="CAD0DF"/>
        </a:solidFill>
      </dgm:spPr>
      <dgm:t>
        <a:bodyPr/>
        <a:lstStyle/>
        <a:p>
          <a:pPr algn="ctr"/>
          <a:r>
            <a:rPr lang="de-CH" sz="2400" b="1" noProof="0" dirty="0">
              <a:solidFill>
                <a:srgbClr val="2C4281"/>
              </a:solidFill>
            </a:rPr>
            <a:t>Abbau</a:t>
          </a:r>
          <a:endParaRPr lang="de-CH" sz="1200" b="1" noProof="0" dirty="0">
            <a:solidFill>
              <a:srgbClr val="2C4281"/>
            </a:solidFill>
          </a:endParaRPr>
        </a:p>
      </dgm:t>
    </dgm:pt>
    <dgm:pt modelId="{8B37D690-4370-46BF-95CF-4E269F33A054}" type="parTrans" cxnId="{523029C4-83A6-49F8-99C4-8CE6133A47BE}">
      <dgm:prSet/>
      <dgm:spPr/>
      <dgm:t>
        <a:bodyPr/>
        <a:lstStyle/>
        <a:p>
          <a:endParaRPr lang="en-US"/>
        </a:p>
      </dgm:t>
    </dgm:pt>
    <dgm:pt modelId="{A0451FBF-E13C-4D1D-AEA1-EC79379A084D}" type="sibTrans" cxnId="{523029C4-83A6-49F8-99C4-8CE6133A47BE}">
      <dgm:prSet/>
      <dgm:spPr/>
      <dgm:t>
        <a:bodyPr/>
        <a:lstStyle/>
        <a:p>
          <a:endParaRPr lang="en-US"/>
        </a:p>
      </dgm:t>
    </dgm:pt>
    <dgm:pt modelId="{CB09B244-41D9-4E2E-95D9-480AB6A959C6}">
      <dgm:prSet phldrT="[Text]" custT="1"/>
      <dgm:spPr>
        <a:ln>
          <a:solidFill>
            <a:srgbClr val="2C4281"/>
          </a:solidFill>
        </a:ln>
      </dgm:spPr>
      <dgm:t>
        <a:bodyPr/>
        <a:lstStyle/>
        <a:p>
          <a:pPr>
            <a:buFont typeface="Arial" panose="020B0604020202020204" pitchFamily="34" charset="0"/>
            <a:buChar char="•"/>
          </a:pPr>
          <a:r>
            <a:rPr lang="de-DE" sz="1600" dirty="0"/>
            <a:t>Hauptsächlich in der </a:t>
          </a:r>
          <a:r>
            <a:rPr lang="de-DE" sz="1600" b="1" dirty="0"/>
            <a:t>Leber</a:t>
          </a:r>
          <a:r>
            <a:rPr lang="de-DE" sz="1600" dirty="0"/>
            <a:t> </a:t>
          </a:r>
          <a:br>
            <a:rPr lang="de-DE" sz="1600" dirty="0"/>
          </a:br>
          <a:r>
            <a:rPr lang="de-DE" sz="1600" dirty="0"/>
            <a:t>(</a:t>
          </a:r>
          <a:r>
            <a:rPr lang="de-DE" sz="1600" dirty="0">
              <a:sym typeface="Wingdings" panose="05000000000000000000" pitchFamily="2" charset="2"/>
            </a:rPr>
            <a:t> Bildung </a:t>
          </a:r>
          <a:r>
            <a:rPr lang="de-DE" sz="1600" dirty="0"/>
            <a:t>giftigen Zwischenprodukten)</a:t>
          </a:r>
          <a:br>
            <a:rPr lang="de-DE" sz="1600" dirty="0"/>
          </a:br>
          <a:endParaRPr lang="en-US" sz="1600" dirty="0"/>
        </a:p>
      </dgm:t>
    </dgm:pt>
    <dgm:pt modelId="{946168B5-D267-459A-9BE1-C346E30E3DF3}" type="parTrans" cxnId="{F6619ED5-3122-47E0-A423-FCFFBD862D07}">
      <dgm:prSet/>
      <dgm:spPr/>
      <dgm:t>
        <a:bodyPr/>
        <a:lstStyle/>
        <a:p>
          <a:endParaRPr lang="en-US"/>
        </a:p>
      </dgm:t>
    </dgm:pt>
    <dgm:pt modelId="{A6F57137-877B-40B9-8430-11B608F81947}" type="sibTrans" cxnId="{F6619ED5-3122-47E0-A423-FCFFBD862D07}">
      <dgm:prSet/>
      <dgm:spPr/>
      <dgm:t>
        <a:bodyPr/>
        <a:lstStyle/>
        <a:p>
          <a:endParaRPr lang="en-US"/>
        </a:p>
      </dgm:t>
    </dgm:pt>
    <dgm:pt modelId="{C008773F-7D30-47C5-A372-FD1CA59141FA}">
      <dgm:prSet custT="1"/>
      <dgm:spPr>
        <a:ln>
          <a:solidFill>
            <a:srgbClr val="2C4281"/>
          </a:solidFill>
        </a:ln>
      </dgm:spPr>
      <dgm:t>
        <a:bodyPr/>
        <a:lstStyle/>
        <a:p>
          <a:r>
            <a:rPr lang="de-DE" sz="1600" b="1" dirty="0"/>
            <a:t>  Magen:</a:t>
          </a:r>
          <a:r>
            <a:rPr lang="de-DE" sz="1600" dirty="0"/>
            <a:t> ca. 20%</a:t>
          </a:r>
          <a:br>
            <a:rPr lang="de-DE" sz="1600" dirty="0"/>
          </a:br>
          <a:endParaRPr lang="de-DE" sz="1600" dirty="0"/>
        </a:p>
      </dgm:t>
    </dgm:pt>
    <dgm:pt modelId="{33A84F79-4BDB-4C60-8FB6-FC0F9F846016}" type="parTrans" cxnId="{E299B43C-8CF8-484E-83EF-E0FD11A04E4A}">
      <dgm:prSet/>
      <dgm:spPr/>
      <dgm:t>
        <a:bodyPr/>
        <a:lstStyle/>
        <a:p>
          <a:endParaRPr lang="en-US"/>
        </a:p>
      </dgm:t>
    </dgm:pt>
    <dgm:pt modelId="{2639A4C8-472A-4528-853D-DA46E15D2398}" type="sibTrans" cxnId="{E299B43C-8CF8-484E-83EF-E0FD11A04E4A}">
      <dgm:prSet/>
      <dgm:spPr/>
      <dgm:t>
        <a:bodyPr/>
        <a:lstStyle/>
        <a:p>
          <a:endParaRPr lang="en-US"/>
        </a:p>
      </dgm:t>
    </dgm:pt>
    <dgm:pt modelId="{B20EFC3C-43FC-4440-81B2-2D5E5DA3333F}">
      <dgm:prSet custT="1"/>
      <dgm:spPr>
        <a:ln>
          <a:solidFill>
            <a:srgbClr val="2C4281"/>
          </a:solidFill>
        </a:ln>
      </dgm:spPr>
      <dgm:t>
        <a:bodyPr/>
        <a:lstStyle/>
        <a:p>
          <a:r>
            <a:rPr lang="de-DE" sz="1600" b="1" dirty="0"/>
            <a:t>  Dünndarm:</a:t>
          </a:r>
          <a:r>
            <a:rPr lang="de-DE" sz="1600" dirty="0"/>
            <a:t> ca. 80% </a:t>
          </a:r>
          <a:br>
            <a:rPr lang="de-DE" sz="1600" dirty="0"/>
          </a:br>
          <a:r>
            <a:rPr lang="de-DE" sz="1600" dirty="0"/>
            <a:t>  (schnell &amp; effizient)</a:t>
          </a:r>
        </a:p>
      </dgm:t>
    </dgm:pt>
    <dgm:pt modelId="{4B440239-E177-4E4F-B13B-CF35C19D89A4}" type="parTrans" cxnId="{8B6A1F4C-96F2-47A2-B4FB-361AC2BB696E}">
      <dgm:prSet/>
      <dgm:spPr/>
      <dgm:t>
        <a:bodyPr/>
        <a:lstStyle/>
        <a:p>
          <a:endParaRPr lang="en-US"/>
        </a:p>
      </dgm:t>
    </dgm:pt>
    <dgm:pt modelId="{A162317F-500B-4E87-AF76-D48A9CF137CE}" type="sibTrans" cxnId="{8B6A1F4C-96F2-47A2-B4FB-361AC2BB696E}">
      <dgm:prSet/>
      <dgm:spPr/>
      <dgm:t>
        <a:bodyPr/>
        <a:lstStyle/>
        <a:p>
          <a:endParaRPr lang="en-US"/>
        </a:p>
      </dgm:t>
    </dgm:pt>
    <dgm:pt modelId="{8833D494-8710-4B1A-8B90-5089CFE2A935}">
      <dgm:prSet custT="1"/>
      <dgm:spPr>
        <a:ln>
          <a:solidFill>
            <a:srgbClr val="2C4281"/>
          </a:solidFill>
        </a:ln>
      </dgm:spPr>
      <dgm:t>
        <a:bodyPr/>
        <a:lstStyle/>
        <a:p>
          <a:pPr>
            <a:spcAft>
              <a:spcPct val="15000"/>
            </a:spcAft>
          </a:pPr>
          <a:r>
            <a:rPr lang="de-DE" sz="1600" b="0" dirty="0"/>
            <a:t>Besonders betroffen: </a:t>
          </a:r>
          <a:r>
            <a:rPr lang="de-DE" sz="1600" b="1" dirty="0"/>
            <a:t>Gewebe mit viel Wasser</a:t>
          </a:r>
          <a:r>
            <a:rPr lang="de-DE" sz="1600" dirty="0"/>
            <a:t> </a:t>
          </a:r>
          <a:br>
            <a:rPr lang="de-DE" sz="1600" dirty="0"/>
          </a:br>
          <a:r>
            <a:rPr lang="de-DE" sz="1600" dirty="0"/>
            <a:t>(z.B. Gehirn &amp; Leber)</a:t>
          </a:r>
        </a:p>
      </dgm:t>
    </dgm:pt>
    <dgm:pt modelId="{5FD13860-6CDC-4983-A1F7-E980FB7F3A22}" type="parTrans" cxnId="{FBA0B93E-25EF-4B4E-A859-9AEFCE39C9DD}">
      <dgm:prSet/>
      <dgm:spPr/>
      <dgm:t>
        <a:bodyPr/>
        <a:lstStyle/>
        <a:p>
          <a:endParaRPr lang="en-US"/>
        </a:p>
      </dgm:t>
    </dgm:pt>
    <dgm:pt modelId="{DC32653A-1B93-41D6-9E38-28DAC3496AE4}" type="sibTrans" cxnId="{FBA0B93E-25EF-4B4E-A859-9AEFCE39C9DD}">
      <dgm:prSet/>
      <dgm:spPr/>
      <dgm:t>
        <a:bodyPr/>
        <a:lstStyle/>
        <a:p>
          <a:endParaRPr lang="en-US"/>
        </a:p>
      </dgm:t>
    </dgm:pt>
    <dgm:pt modelId="{1BA95109-0C38-4F25-A17A-40541BCC74D6}">
      <dgm:prSet custT="1"/>
      <dgm:spPr>
        <a:ln>
          <a:solidFill>
            <a:srgbClr val="2C4281"/>
          </a:solidFill>
        </a:ln>
      </dgm:spPr>
      <dgm:t>
        <a:bodyPr/>
        <a:lstStyle/>
        <a:p>
          <a:r>
            <a:rPr lang="de-DE" sz="1600" dirty="0"/>
            <a:t>Kleiner Teil wird über </a:t>
          </a:r>
          <a:r>
            <a:rPr lang="de-DE" sz="1600" b="1" dirty="0"/>
            <a:t>Atem, </a:t>
          </a:r>
          <a:r>
            <a:rPr lang="de-DE" sz="1600" b="1" dirty="0" err="1"/>
            <a:t>Schweiss</a:t>
          </a:r>
          <a:r>
            <a:rPr lang="de-DE" sz="1600" b="1" dirty="0"/>
            <a:t>, Urin</a:t>
          </a:r>
          <a:r>
            <a:rPr lang="de-DE" sz="1600" dirty="0"/>
            <a:t> ausgeschieden</a:t>
          </a:r>
        </a:p>
      </dgm:t>
    </dgm:pt>
    <dgm:pt modelId="{07893644-9146-4356-AB44-3E85B9239049}" type="parTrans" cxnId="{ACE0E733-BC40-4A83-A95C-654E852A749E}">
      <dgm:prSet/>
      <dgm:spPr/>
      <dgm:t>
        <a:bodyPr/>
        <a:lstStyle/>
        <a:p>
          <a:endParaRPr lang="en-US"/>
        </a:p>
      </dgm:t>
    </dgm:pt>
    <dgm:pt modelId="{7CA2FEF5-3C50-4098-AC25-AAC6A28454A9}" type="sibTrans" cxnId="{ACE0E733-BC40-4A83-A95C-654E852A749E}">
      <dgm:prSet/>
      <dgm:spPr/>
      <dgm:t>
        <a:bodyPr/>
        <a:lstStyle/>
        <a:p>
          <a:endParaRPr lang="en-US"/>
        </a:p>
      </dgm:t>
    </dgm:pt>
    <dgm:pt modelId="{889A4E20-C194-4A09-8743-2DAB1E685529}" type="pres">
      <dgm:prSet presAssocID="{8DF8E20B-690A-4F98-87F0-FECB0D93CAF6}" presName="linearFlow" presStyleCnt="0">
        <dgm:presLayoutVars>
          <dgm:dir/>
          <dgm:animLvl val="lvl"/>
          <dgm:resizeHandles val="exact"/>
        </dgm:presLayoutVars>
      </dgm:prSet>
      <dgm:spPr/>
    </dgm:pt>
    <dgm:pt modelId="{A0B12E23-9738-4762-A2FF-BB30F2A8C72E}" type="pres">
      <dgm:prSet presAssocID="{B781B027-17EE-47D0-8DD3-702E84389FC9}" presName="composite" presStyleCnt="0"/>
      <dgm:spPr/>
    </dgm:pt>
    <dgm:pt modelId="{4B827E4B-8449-4AA3-BF19-D046DDA6123F}" type="pres">
      <dgm:prSet presAssocID="{B781B027-17EE-47D0-8DD3-702E84389FC9}" presName="parTx" presStyleLbl="node1" presStyleIdx="0" presStyleCnt="3">
        <dgm:presLayoutVars>
          <dgm:chMax val="0"/>
          <dgm:chPref val="0"/>
          <dgm:bulletEnabled val="1"/>
        </dgm:presLayoutVars>
      </dgm:prSet>
      <dgm:spPr/>
    </dgm:pt>
    <dgm:pt modelId="{FDA0A47D-CDEF-4563-A02D-B8875E403DDF}" type="pres">
      <dgm:prSet presAssocID="{B781B027-17EE-47D0-8DD3-702E84389FC9}" presName="parSh" presStyleLbl="node1" presStyleIdx="0" presStyleCnt="3" custScaleX="112661"/>
      <dgm:spPr/>
    </dgm:pt>
    <dgm:pt modelId="{CE3BF17C-B0C8-427A-8658-D5A76465AE0E}" type="pres">
      <dgm:prSet presAssocID="{B781B027-17EE-47D0-8DD3-702E84389FC9}" presName="desTx" presStyleLbl="fgAcc1" presStyleIdx="0" presStyleCnt="3" custScaleX="163798" custScaleY="80596">
        <dgm:presLayoutVars>
          <dgm:bulletEnabled val="1"/>
        </dgm:presLayoutVars>
      </dgm:prSet>
      <dgm:spPr/>
    </dgm:pt>
    <dgm:pt modelId="{E4BF7846-026F-4DE8-A242-DB8D8E8BAEC8}" type="pres">
      <dgm:prSet presAssocID="{29ECE8DA-0438-4AA4-BABE-ED5777A4AD5F}" presName="sibTrans" presStyleLbl="sibTrans2D1" presStyleIdx="0" presStyleCnt="2"/>
      <dgm:spPr/>
    </dgm:pt>
    <dgm:pt modelId="{F5DEA80E-C1F0-4502-B42C-F411B6D0545D}" type="pres">
      <dgm:prSet presAssocID="{29ECE8DA-0438-4AA4-BABE-ED5777A4AD5F}" presName="connTx" presStyleLbl="sibTrans2D1" presStyleIdx="0" presStyleCnt="2"/>
      <dgm:spPr/>
    </dgm:pt>
    <dgm:pt modelId="{BAB88D63-CB71-4906-9EA1-2CBD3D797C6B}" type="pres">
      <dgm:prSet presAssocID="{BCA7C4AE-05D5-419A-8E24-CA17160CC557}" presName="composite" presStyleCnt="0"/>
      <dgm:spPr/>
    </dgm:pt>
    <dgm:pt modelId="{A77B6C77-830D-480C-8F5D-95DEA3F9B288}" type="pres">
      <dgm:prSet presAssocID="{BCA7C4AE-05D5-419A-8E24-CA17160CC557}" presName="parTx" presStyleLbl="node1" presStyleIdx="0" presStyleCnt="3">
        <dgm:presLayoutVars>
          <dgm:chMax val="0"/>
          <dgm:chPref val="0"/>
          <dgm:bulletEnabled val="1"/>
        </dgm:presLayoutVars>
      </dgm:prSet>
      <dgm:spPr/>
    </dgm:pt>
    <dgm:pt modelId="{B7AE466D-00A6-4B7A-9BCE-DF62F594D5BE}" type="pres">
      <dgm:prSet presAssocID="{BCA7C4AE-05D5-419A-8E24-CA17160CC557}" presName="parSh" presStyleLbl="node1" presStyleIdx="1" presStyleCnt="3" custScaleX="112670"/>
      <dgm:spPr/>
    </dgm:pt>
    <dgm:pt modelId="{1E872BE9-D51A-4D66-A922-0A6F61B396B3}" type="pres">
      <dgm:prSet presAssocID="{BCA7C4AE-05D5-419A-8E24-CA17160CC557}" presName="desTx" presStyleLbl="fgAcc1" presStyleIdx="1" presStyleCnt="3" custScaleX="163769" custScaleY="80949">
        <dgm:presLayoutVars>
          <dgm:bulletEnabled val="1"/>
        </dgm:presLayoutVars>
      </dgm:prSet>
      <dgm:spPr/>
    </dgm:pt>
    <dgm:pt modelId="{1B678E6C-BA21-4280-8C23-F36EBA8EB8A1}" type="pres">
      <dgm:prSet presAssocID="{4238E3F1-26BB-4A9C-90D1-2C31A8759DEA}" presName="sibTrans" presStyleLbl="sibTrans2D1" presStyleIdx="1" presStyleCnt="2"/>
      <dgm:spPr/>
    </dgm:pt>
    <dgm:pt modelId="{D5E4487E-6308-4467-A0AB-76220C110FA3}" type="pres">
      <dgm:prSet presAssocID="{4238E3F1-26BB-4A9C-90D1-2C31A8759DEA}" presName="connTx" presStyleLbl="sibTrans2D1" presStyleIdx="1" presStyleCnt="2"/>
      <dgm:spPr/>
    </dgm:pt>
    <dgm:pt modelId="{7AF7F01C-8F48-4118-B863-B005731DF0F2}" type="pres">
      <dgm:prSet presAssocID="{08A83795-C7DE-4828-92E2-2EB85E2EBB31}" presName="composite" presStyleCnt="0"/>
      <dgm:spPr/>
    </dgm:pt>
    <dgm:pt modelId="{529851E7-1807-4C86-8AAB-8D663F89D75E}" type="pres">
      <dgm:prSet presAssocID="{08A83795-C7DE-4828-92E2-2EB85E2EBB31}" presName="parTx" presStyleLbl="node1" presStyleIdx="1" presStyleCnt="3">
        <dgm:presLayoutVars>
          <dgm:chMax val="0"/>
          <dgm:chPref val="0"/>
          <dgm:bulletEnabled val="1"/>
        </dgm:presLayoutVars>
      </dgm:prSet>
      <dgm:spPr/>
    </dgm:pt>
    <dgm:pt modelId="{49BD874B-3DE2-45D4-998F-DE8C5E71FAC7}" type="pres">
      <dgm:prSet presAssocID="{08A83795-C7DE-4828-92E2-2EB85E2EBB31}" presName="parSh" presStyleLbl="node1" presStyleIdx="2" presStyleCnt="3" custScaleX="112445"/>
      <dgm:spPr/>
    </dgm:pt>
    <dgm:pt modelId="{D20A9488-DFC3-46F6-839E-807B81F88837}" type="pres">
      <dgm:prSet presAssocID="{08A83795-C7DE-4828-92E2-2EB85E2EBB31}" presName="desTx" presStyleLbl="fgAcc1" presStyleIdx="2" presStyleCnt="3" custScaleX="163647" custScaleY="80260" custLinFactNeighborX="434" custLinFactNeighborY="-622">
        <dgm:presLayoutVars>
          <dgm:bulletEnabled val="1"/>
        </dgm:presLayoutVars>
      </dgm:prSet>
      <dgm:spPr/>
    </dgm:pt>
  </dgm:ptLst>
  <dgm:cxnLst>
    <dgm:cxn modelId="{03D88E04-B446-41C7-B395-8B5978358D1F}" type="presOf" srcId="{08A83795-C7DE-4828-92E2-2EB85E2EBB31}" destId="{49BD874B-3DE2-45D4-998F-DE8C5E71FAC7}" srcOrd="1" destOrd="0" presId="urn:microsoft.com/office/officeart/2005/8/layout/process3"/>
    <dgm:cxn modelId="{243A4D0C-5F87-454C-B422-03FFF91C8760}" srcId="{8DF8E20B-690A-4F98-87F0-FECB0D93CAF6}" destId="{B781B027-17EE-47D0-8DD3-702E84389FC9}" srcOrd="0" destOrd="0" parTransId="{4768DC77-B84D-4D1C-86A1-0C978527C66A}" sibTransId="{29ECE8DA-0438-4AA4-BABE-ED5777A4AD5F}"/>
    <dgm:cxn modelId="{B9EA811F-1F59-459D-962D-E99F805D282C}" type="presOf" srcId="{BCA7C4AE-05D5-419A-8E24-CA17160CC557}" destId="{B7AE466D-00A6-4B7A-9BCE-DF62F594D5BE}" srcOrd="1" destOrd="0" presId="urn:microsoft.com/office/officeart/2005/8/layout/process3"/>
    <dgm:cxn modelId="{F52B6924-B26A-4DF3-A4E5-F297E278007E}" srcId="{8DF8E20B-690A-4F98-87F0-FECB0D93CAF6}" destId="{BCA7C4AE-05D5-419A-8E24-CA17160CC557}" srcOrd="1" destOrd="0" parTransId="{372CAD64-5E29-4006-9FA5-748B8B399EAB}" sibTransId="{4238E3F1-26BB-4A9C-90D1-2C31A8759DEA}"/>
    <dgm:cxn modelId="{8FCEE628-2965-4AF0-A0E2-7AE583CE45B4}" type="presOf" srcId="{29ECE8DA-0438-4AA4-BABE-ED5777A4AD5F}" destId="{F5DEA80E-C1F0-4502-B42C-F411B6D0545D}" srcOrd="1" destOrd="0" presId="urn:microsoft.com/office/officeart/2005/8/layout/process3"/>
    <dgm:cxn modelId="{7154342A-3818-4881-8265-CDD00C8EBDD1}" type="presOf" srcId="{0D37F7BF-A9A3-4A48-8A60-8315D9196519}" destId="{1E872BE9-D51A-4D66-A922-0A6F61B396B3}" srcOrd="0" destOrd="0" presId="urn:microsoft.com/office/officeart/2005/8/layout/process3"/>
    <dgm:cxn modelId="{14E7362B-C035-47D0-9DA2-2EA4E5346D57}" type="presOf" srcId="{29ECE8DA-0438-4AA4-BABE-ED5777A4AD5F}" destId="{E4BF7846-026F-4DE8-A242-DB8D8E8BAEC8}" srcOrd="0" destOrd="0" presId="urn:microsoft.com/office/officeart/2005/8/layout/process3"/>
    <dgm:cxn modelId="{ACE0E733-BC40-4A83-A95C-654E852A749E}" srcId="{08A83795-C7DE-4828-92E2-2EB85E2EBB31}" destId="{1BA95109-0C38-4F25-A17A-40541BCC74D6}" srcOrd="1" destOrd="0" parTransId="{07893644-9146-4356-AB44-3E85B9239049}" sibTransId="{7CA2FEF5-3C50-4098-AC25-AAC6A28454A9}"/>
    <dgm:cxn modelId="{E299B43C-8CF8-484E-83EF-E0FD11A04E4A}" srcId="{B781B027-17EE-47D0-8DD3-702E84389FC9}" destId="{C008773F-7D30-47C5-A372-FD1CA59141FA}" srcOrd="1" destOrd="0" parTransId="{33A84F79-4BDB-4C60-8FB6-FC0F9F846016}" sibTransId="{2639A4C8-472A-4528-853D-DA46E15D2398}"/>
    <dgm:cxn modelId="{66BAB23D-1A08-4653-9F20-F6801B7669C9}" type="presOf" srcId="{8833D494-8710-4B1A-8B90-5089CFE2A935}" destId="{1E872BE9-D51A-4D66-A922-0A6F61B396B3}" srcOrd="0" destOrd="1" presId="urn:microsoft.com/office/officeart/2005/8/layout/process3"/>
    <dgm:cxn modelId="{FBA0B93E-25EF-4B4E-A859-9AEFCE39C9DD}" srcId="{BCA7C4AE-05D5-419A-8E24-CA17160CC557}" destId="{8833D494-8710-4B1A-8B90-5089CFE2A935}" srcOrd="1" destOrd="0" parTransId="{5FD13860-6CDC-4983-A1F7-E980FB7F3A22}" sibTransId="{DC32653A-1B93-41D6-9E38-28DAC3496AE4}"/>
    <dgm:cxn modelId="{551D6061-4D2E-445A-BF30-5B80AE2FB0FE}" type="presOf" srcId="{8DF8E20B-690A-4F98-87F0-FECB0D93CAF6}" destId="{889A4E20-C194-4A09-8743-2DAB1E685529}" srcOrd="0" destOrd="0" presId="urn:microsoft.com/office/officeart/2005/8/layout/process3"/>
    <dgm:cxn modelId="{97B8C761-080E-4414-BD1C-91732C9B24AD}" type="presOf" srcId="{CB09B244-41D9-4E2E-95D9-480AB6A959C6}" destId="{D20A9488-DFC3-46F6-839E-807B81F88837}" srcOrd="0" destOrd="0" presId="urn:microsoft.com/office/officeart/2005/8/layout/process3"/>
    <dgm:cxn modelId="{7CEFE644-099B-411A-B2CF-FB25646185E4}" type="presOf" srcId="{B66CA0C1-7C9D-4F9A-9597-AD802FF6A3E4}" destId="{CE3BF17C-B0C8-427A-8658-D5A76465AE0E}" srcOrd="0" destOrd="0" presId="urn:microsoft.com/office/officeart/2005/8/layout/process3"/>
    <dgm:cxn modelId="{8B6A1F4C-96F2-47A2-B4FB-361AC2BB696E}" srcId="{B781B027-17EE-47D0-8DD3-702E84389FC9}" destId="{B20EFC3C-43FC-4440-81B2-2D5E5DA3333F}" srcOrd="2" destOrd="0" parTransId="{4B440239-E177-4E4F-B13B-CF35C19D89A4}" sibTransId="{A162317F-500B-4E87-AF76-D48A9CF137CE}"/>
    <dgm:cxn modelId="{9B95B787-38E6-461B-875D-B341C4293E14}" type="presOf" srcId="{C008773F-7D30-47C5-A372-FD1CA59141FA}" destId="{CE3BF17C-B0C8-427A-8658-D5A76465AE0E}" srcOrd="0" destOrd="1" presId="urn:microsoft.com/office/officeart/2005/8/layout/process3"/>
    <dgm:cxn modelId="{BF05199C-3676-49F1-9E18-1D2B9A1ED674}" srcId="{B781B027-17EE-47D0-8DD3-702E84389FC9}" destId="{B66CA0C1-7C9D-4F9A-9597-AD802FF6A3E4}" srcOrd="0" destOrd="0" parTransId="{D05B41C3-B5F5-4DC8-A950-1A9290FEFCC1}" sibTransId="{69371B84-4542-403D-9687-88AD6F411AEF}"/>
    <dgm:cxn modelId="{C0FB3DA3-18C3-4562-B866-601BC55DFB10}" type="presOf" srcId="{4238E3F1-26BB-4A9C-90D1-2C31A8759DEA}" destId="{D5E4487E-6308-4467-A0AB-76220C110FA3}" srcOrd="1" destOrd="0" presId="urn:microsoft.com/office/officeart/2005/8/layout/process3"/>
    <dgm:cxn modelId="{02C8F9A4-860C-4B12-93B9-46227EB14431}" type="presOf" srcId="{1BA95109-0C38-4F25-A17A-40541BCC74D6}" destId="{D20A9488-DFC3-46F6-839E-807B81F88837}" srcOrd="0" destOrd="1" presId="urn:microsoft.com/office/officeart/2005/8/layout/process3"/>
    <dgm:cxn modelId="{62464BA7-1304-4432-91D8-45663B9AD668}" type="presOf" srcId="{B20EFC3C-43FC-4440-81B2-2D5E5DA3333F}" destId="{CE3BF17C-B0C8-427A-8658-D5A76465AE0E}" srcOrd="0" destOrd="2" presId="urn:microsoft.com/office/officeart/2005/8/layout/process3"/>
    <dgm:cxn modelId="{5DFE36AD-0FF3-4093-8464-7BE5356A2F0E}" type="presOf" srcId="{BCA7C4AE-05D5-419A-8E24-CA17160CC557}" destId="{A77B6C77-830D-480C-8F5D-95DEA3F9B288}" srcOrd="0" destOrd="0" presId="urn:microsoft.com/office/officeart/2005/8/layout/process3"/>
    <dgm:cxn modelId="{523029C4-83A6-49F8-99C4-8CE6133A47BE}" srcId="{8DF8E20B-690A-4F98-87F0-FECB0D93CAF6}" destId="{08A83795-C7DE-4828-92E2-2EB85E2EBB31}" srcOrd="2" destOrd="0" parTransId="{8B37D690-4370-46BF-95CF-4E269F33A054}" sibTransId="{A0451FBF-E13C-4D1D-AEA1-EC79379A084D}"/>
    <dgm:cxn modelId="{C28D14C6-BDC7-4FC1-B164-8A4233AFA6B1}" type="presOf" srcId="{08A83795-C7DE-4828-92E2-2EB85E2EBB31}" destId="{529851E7-1807-4C86-8AAB-8D663F89D75E}" srcOrd="0" destOrd="0" presId="urn:microsoft.com/office/officeart/2005/8/layout/process3"/>
    <dgm:cxn modelId="{F6619ED5-3122-47E0-A423-FCFFBD862D07}" srcId="{08A83795-C7DE-4828-92E2-2EB85E2EBB31}" destId="{CB09B244-41D9-4E2E-95D9-480AB6A959C6}" srcOrd="0" destOrd="0" parTransId="{946168B5-D267-459A-9BE1-C346E30E3DF3}" sibTransId="{A6F57137-877B-40B9-8430-11B608F81947}"/>
    <dgm:cxn modelId="{58D059D9-D257-4064-BA70-C87323BA4AC1}" type="presOf" srcId="{4238E3F1-26BB-4A9C-90D1-2C31A8759DEA}" destId="{1B678E6C-BA21-4280-8C23-F36EBA8EB8A1}" srcOrd="0" destOrd="0" presId="urn:microsoft.com/office/officeart/2005/8/layout/process3"/>
    <dgm:cxn modelId="{2A3D20DA-A682-462F-B0AD-02A60FD03108}" type="presOf" srcId="{B781B027-17EE-47D0-8DD3-702E84389FC9}" destId="{4B827E4B-8449-4AA3-BF19-D046DDA6123F}" srcOrd="0" destOrd="0" presId="urn:microsoft.com/office/officeart/2005/8/layout/process3"/>
    <dgm:cxn modelId="{12DDAFFB-FDEE-4F55-BEAF-EBB027FA6D32}" srcId="{BCA7C4AE-05D5-419A-8E24-CA17160CC557}" destId="{0D37F7BF-A9A3-4A48-8A60-8315D9196519}" srcOrd="0" destOrd="0" parTransId="{05FD6147-CB0D-4F45-A854-C62F0F5FDD02}" sibTransId="{42506A6A-417B-4759-88CD-E84575FED60F}"/>
    <dgm:cxn modelId="{A21B35FF-C5C9-41E7-846C-5DCEE4ECBF9B}" type="presOf" srcId="{B781B027-17EE-47D0-8DD3-702E84389FC9}" destId="{FDA0A47D-CDEF-4563-A02D-B8875E403DDF}" srcOrd="1" destOrd="0" presId="urn:microsoft.com/office/officeart/2005/8/layout/process3"/>
    <dgm:cxn modelId="{79923180-BA81-4B50-A586-FCD88596ADC5}" type="presParOf" srcId="{889A4E20-C194-4A09-8743-2DAB1E685529}" destId="{A0B12E23-9738-4762-A2FF-BB30F2A8C72E}" srcOrd="0" destOrd="0" presId="urn:microsoft.com/office/officeart/2005/8/layout/process3"/>
    <dgm:cxn modelId="{56E71715-DB02-41CC-A2A4-E783EE7E147D}" type="presParOf" srcId="{A0B12E23-9738-4762-A2FF-BB30F2A8C72E}" destId="{4B827E4B-8449-4AA3-BF19-D046DDA6123F}" srcOrd="0" destOrd="0" presId="urn:microsoft.com/office/officeart/2005/8/layout/process3"/>
    <dgm:cxn modelId="{95CDFB47-1729-4F45-BBA9-3EFB3C77FBFD}" type="presParOf" srcId="{A0B12E23-9738-4762-A2FF-BB30F2A8C72E}" destId="{FDA0A47D-CDEF-4563-A02D-B8875E403DDF}" srcOrd="1" destOrd="0" presId="urn:microsoft.com/office/officeart/2005/8/layout/process3"/>
    <dgm:cxn modelId="{F33D2957-0433-4E21-B073-28D861CE83EC}" type="presParOf" srcId="{A0B12E23-9738-4762-A2FF-BB30F2A8C72E}" destId="{CE3BF17C-B0C8-427A-8658-D5A76465AE0E}" srcOrd="2" destOrd="0" presId="urn:microsoft.com/office/officeart/2005/8/layout/process3"/>
    <dgm:cxn modelId="{A1DF7737-80B3-41C8-9590-1D97D8A8B2F4}" type="presParOf" srcId="{889A4E20-C194-4A09-8743-2DAB1E685529}" destId="{E4BF7846-026F-4DE8-A242-DB8D8E8BAEC8}" srcOrd="1" destOrd="0" presId="urn:microsoft.com/office/officeart/2005/8/layout/process3"/>
    <dgm:cxn modelId="{63D930E9-B844-42F1-844E-442D14263304}" type="presParOf" srcId="{E4BF7846-026F-4DE8-A242-DB8D8E8BAEC8}" destId="{F5DEA80E-C1F0-4502-B42C-F411B6D0545D}" srcOrd="0" destOrd="0" presId="urn:microsoft.com/office/officeart/2005/8/layout/process3"/>
    <dgm:cxn modelId="{BB074324-2E03-4AAD-B9ED-F7A5EFCAD7BC}" type="presParOf" srcId="{889A4E20-C194-4A09-8743-2DAB1E685529}" destId="{BAB88D63-CB71-4906-9EA1-2CBD3D797C6B}" srcOrd="2" destOrd="0" presId="urn:microsoft.com/office/officeart/2005/8/layout/process3"/>
    <dgm:cxn modelId="{BBDD8901-B979-48FD-967C-C81742236EB0}" type="presParOf" srcId="{BAB88D63-CB71-4906-9EA1-2CBD3D797C6B}" destId="{A77B6C77-830D-480C-8F5D-95DEA3F9B288}" srcOrd="0" destOrd="0" presId="urn:microsoft.com/office/officeart/2005/8/layout/process3"/>
    <dgm:cxn modelId="{6139E256-605C-4504-9AFE-C356D74956F0}" type="presParOf" srcId="{BAB88D63-CB71-4906-9EA1-2CBD3D797C6B}" destId="{B7AE466D-00A6-4B7A-9BCE-DF62F594D5BE}" srcOrd="1" destOrd="0" presId="urn:microsoft.com/office/officeart/2005/8/layout/process3"/>
    <dgm:cxn modelId="{8A2F3D49-1F0C-4534-A6A9-019E9D79A647}" type="presParOf" srcId="{BAB88D63-CB71-4906-9EA1-2CBD3D797C6B}" destId="{1E872BE9-D51A-4D66-A922-0A6F61B396B3}" srcOrd="2" destOrd="0" presId="urn:microsoft.com/office/officeart/2005/8/layout/process3"/>
    <dgm:cxn modelId="{EAD1D228-0472-42ED-ACEE-4E9E67BD2B04}" type="presParOf" srcId="{889A4E20-C194-4A09-8743-2DAB1E685529}" destId="{1B678E6C-BA21-4280-8C23-F36EBA8EB8A1}" srcOrd="3" destOrd="0" presId="urn:microsoft.com/office/officeart/2005/8/layout/process3"/>
    <dgm:cxn modelId="{CB468020-F0D3-4EB8-A5A6-9C349987A705}" type="presParOf" srcId="{1B678E6C-BA21-4280-8C23-F36EBA8EB8A1}" destId="{D5E4487E-6308-4467-A0AB-76220C110FA3}" srcOrd="0" destOrd="0" presId="urn:microsoft.com/office/officeart/2005/8/layout/process3"/>
    <dgm:cxn modelId="{0F315355-1CE5-4663-9390-99394510FF15}" type="presParOf" srcId="{889A4E20-C194-4A09-8743-2DAB1E685529}" destId="{7AF7F01C-8F48-4118-B863-B005731DF0F2}" srcOrd="4" destOrd="0" presId="urn:microsoft.com/office/officeart/2005/8/layout/process3"/>
    <dgm:cxn modelId="{AD5E1DF4-1113-4094-9341-BDDCCA945448}" type="presParOf" srcId="{7AF7F01C-8F48-4118-B863-B005731DF0F2}" destId="{529851E7-1807-4C86-8AAB-8D663F89D75E}" srcOrd="0" destOrd="0" presId="urn:microsoft.com/office/officeart/2005/8/layout/process3"/>
    <dgm:cxn modelId="{2C2DD46E-B481-40C4-AB86-B9CBEE9D7789}" type="presParOf" srcId="{7AF7F01C-8F48-4118-B863-B005731DF0F2}" destId="{49BD874B-3DE2-45D4-998F-DE8C5E71FAC7}" srcOrd="1" destOrd="0" presId="urn:microsoft.com/office/officeart/2005/8/layout/process3"/>
    <dgm:cxn modelId="{F853F01E-FD65-4B99-A190-B65F79F46763}" type="presParOf" srcId="{7AF7F01C-8F48-4118-B863-B005731DF0F2}" destId="{D20A9488-DFC3-46F6-839E-807B81F88837}"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0A47D-CDEF-4563-A02D-B8875E403DDF}">
      <dsp:nvSpPr>
        <dsp:cNvPr id="0" name=""/>
        <dsp:cNvSpPr/>
      </dsp:nvSpPr>
      <dsp:spPr>
        <a:xfrm>
          <a:off x="91402" y="1081296"/>
          <a:ext cx="1865431" cy="994446"/>
        </a:xfrm>
        <a:prstGeom prst="roundRect">
          <a:avLst>
            <a:gd name="adj" fmla="val 10000"/>
          </a:avLst>
        </a:prstGeom>
        <a:solidFill>
          <a:srgbClr val="CAD0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de-CH" sz="2400" b="1" kern="1200" noProof="0" dirty="0">
              <a:solidFill>
                <a:srgbClr val="2C4281"/>
              </a:solidFill>
            </a:rPr>
            <a:t>Aufnahme</a:t>
          </a:r>
        </a:p>
      </dsp:txBody>
      <dsp:txXfrm>
        <a:off x="91402" y="1081296"/>
        <a:ext cx="1865431" cy="662316"/>
      </dsp:txXfrm>
    </dsp:sp>
    <dsp:sp modelId="{CE3BF17C-B0C8-427A-8658-D5A76465AE0E}">
      <dsp:nvSpPr>
        <dsp:cNvPr id="0" name=""/>
        <dsp:cNvSpPr/>
      </dsp:nvSpPr>
      <dsp:spPr>
        <a:xfrm>
          <a:off x="7179" y="2022297"/>
          <a:ext cx="2712153" cy="2315072"/>
        </a:xfrm>
        <a:prstGeom prst="roundRect">
          <a:avLst>
            <a:gd name="adj" fmla="val 10000"/>
          </a:avLst>
        </a:prstGeom>
        <a:solidFill>
          <a:schemeClr val="lt1">
            <a:alpha val="90000"/>
            <a:hueOff val="0"/>
            <a:satOff val="0"/>
            <a:lumOff val="0"/>
            <a:alphaOff val="0"/>
          </a:schemeClr>
        </a:solidFill>
        <a:ln w="25400" cap="flat" cmpd="sng" algn="ctr">
          <a:solidFill>
            <a:srgbClr val="2C42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de-DE" sz="1600" b="1" kern="1200" dirty="0"/>
            <a:t>  Mund &amp; Speiseröhre:</a:t>
          </a:r>
          <a:r>
            <a:rPr lang="de-DE" sz="1600" kern="1200" dirty="0"/>
            <a:t>    </a:t>
          </a:r>
          <a:br>
            <a:rPr lang="de-DE" sz="1600" kern="1200" dirty="0"/>
          </a:br>
          <a:r>
            <a:rPr lang="de-DE" sz="1600" kern="1200" dirty="0"/>
            <a:t>  sehr wenig</a:t>
          </a:r>
          <a:br>
            <a:rPr lang="de-DE" sz="1600" kern="1200" dirty="0"/>
          </a:br>
          <a:endParaRPr lang="en-US" sz="1600" kern="1200" dirty="0"/>
        </a:p>
        <a:p>
          <a:pPr marL="171450" lvl="1" indent="-171450" algn="l" defTabSz="711200">
            <a:lnSpc>
              <a:spcPct val="90000"/>
            </a:lnSpc>
            <a:spcBef>
              <a:spcPct val="0"/>
            </a:spcBef>
            <a:spcAft>
              <a:spcPct val="15000"/>
            </a:spcAft>
            <a:buChar char="•"/>
          </a:pPr>
          <a:r>
            <a:rPr lang="de-DE" sz="1600" b="1" kern="1200" dirty="0"/>
            <a:t>  Magen:</a:t>
          </a:r>
          <a:r>
            <a:rPr lang="de-DE" sz="1600" kern="1200" dirty="0"/>
            <a:t> ca. 20%</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b="1" kern="1200" dirty="0"/>
            <a:t>  Dünndarm:</a:t>
          </a:r>
          <a:r>
            <a:rPr lang="de-DE" sz="1600" kern="1200" dirty="0"/>
            <a:t> ca. 80% </a:t>
          </a:r>
          <a:br>
            <a:rPr lang="de-DE" sz="1600" kern="1200" dirty="0"/>
          </a:br>
          <a:r>
            <a:rPr lang="de-DE" sz="1600" kern="1200" dirty="0"/>
            <a:t>  (schnell &amp; effizient)</a:t>
          </a:r>
        </a:p>
      </dsp:txBody>
      <dsp:txXfrm>
        <a:off x="74985" y="2090103"/>
        <a:ext cx="2576541" cy="2179460"/>
      </dsp:txXfrm>
    </dsp:sp>
    <dsp:sp modelId="{E4BF7846-026F-4DE8-A242-DB8D8E8BAEC8}">
      <dsp:nvSpPr>
        <dsp:cNvPr id="0" name=""/>
        <dsp:cNvSpPr/>
      </dsp:nvSpPr>
      <dsp:spPr>
        <a:xfrm rot="21591625">
          <a:off x="2334661" y="1202164"/>
          <a:ext cx="801000" cy="412244"/>
        </a:xfrm>
        <a:prstGeom prst="rightArrow">
          <a:avLst>
            <a:gd name="adj1" fmla="val 60000"/>
            <a:gd name="adj2" fmla="val 50000"/>
          </a:avLst>
        </a:prstGeom>
        <a:solidFill>
          <a:srgbClr val="2C428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solidFill>
              <a:srgbClr val="2C4281"/>
            </a:solidFill>
          </a:endParaRPr>
        </a:p>
      </dsp:txBody>
      <dsp:txXfrm>
        <a:off x="2334661" y="1284764"/>
        <a:ext cx="677327" cy="247346"/>
      </dsp:txXfrm>
    </dsp:sp>
    <dsp:sp modelId="{B7AE466D-00A6-4B7A-9BCE-DF62F594D5BE}">
      <dsp:nvSpPr>
        <dsp:cNvPr id="0" name=""/>
        <dsp:cNvSpPr/>
      </dsp:nvSpPr>
      <dsp:spPr>
        <a:xfrm>
          <a:off x="3468150" y="1073070"/>
          <a:ext cx="1865580" cy="994446"/>
        </a:xfrm>
        <a:prstGeom prst="roundRect">
          <a:avLst>
            <a:gd name="adj" fmla="val 10000"/>
          </a:avLst>
        </a:prstGeom>
        <a:solidFill>
          <a:srgbClr val="CAD0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de-CH" sz="2400" b="1" kern="1200" noProof="0" dirty="0">
              <a:solidFill>
                <a:srgbClr val="2C4281"/>
              </a:solidFill>
            </a:rPr>
            <a:t>Verteilung</a:t>
          </a:r>
          <a:endParaRPr lang="de-CH" sz="1200" b="1" kern="1200" noProof="0" dirty="0">
            <a:solidFill>
              <a:srgbClr val="2C4281"/>
            </a:solidFill>
          </a:endParaRPr>
        </a:p>
      </dsp:txBody>
      <dsp:txXfrm>
        <a:off x="3468150" y="1073070"/>
        <a:ext cx="1865580" cy="662316"/>
      </dsp:txXfrm>
    </dsp:sp>
    <dsp:sp modelId="{1E872BE9-D51A-4D66-A922-0A6F61B396B3}">
      <dsp:nvSpPr>
        <dsp:cNvPr id="0" name=""/>
        <dsp:cNvSpPr/>
      </dsp:nvSpPr>
      <dsp:spPr>
        <a:xfrm>
          <a:off x="3384242" y="2010199"/>
          <a:ext cx="2711673" cy="2335396"/>
        </a:xfrm>
        <a:prstGeom prst="roundRect">
          <a:avLst>
            <a:gd name="adj" fmla="val 10000"/>
          </a:avLst>
        </a:prstGeom>
        <a:solidFill>
          <a:schemeClr val="lt1">
            <a:alpha val="90000"/>
            <a:hueOff val="0"/>
            <a:satOff val="0"/>
            <a:lumOff val="0"/>
            <a:alphaOff val="0"/>
          </a:schemeClr>
        </a:solidFill>
        <a:ln w="25400" cap="flat" cmpd="sng" algn="ctr">
          <a:solidFill>
            <a:srgbClr val="2C42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1200"/>
            </a:spcAft>
            <a:buFont typeface="Arial" panose="020B0604020202020204" pitchFamily="34" charset="0"/>
            <a:buChar char="•"/>
          </a:pPr>
          <a:r>
            <a:rPr lang="de-DE" sz="1600" kern="1200" dirty="0"/>
            <a:t>Über die </a:t>
          </a:r>
          <a:r>
            <a:rPr lang="de-DE" sz="1600" b="1" kern="1200" dirty="0"/>
            <a:t>Leber</a:t>
          </a:r>
          <a:r>
            <a:rPr lang="de-DE" sz="1600" kern="1200" dirty="0"/>
            <a:t> in den </a:t>
          </a:r>
          <a:r>
            <a:rPr lang="de-DE" sz="1600" b="1" kern="1200" dirty="0"/>
            <a:t>Blutkreislauf</a:t>
          </a:r>
          <a:endParaRPr lang="en-US" sz="1600" kern="1200" dirty="0"/>
        </a:p>
        <a:p>
          <a:pPr marL="171450" lvl="1" indent="-171450" algn="l" defTabSz="711200">
            <a:lnSpc>
              <a:spcPct val="90000"/>
            </a:lnSpc>
            <a:spcBef>
              <a:spcPct val="0"/>
            </a:spcBef>
            <a:spcAft>
              <a:spcPct val="15000"/>
            </a:spcAft>
            <a:buChar char="•"/>
          </a:pPr>
          <a:r>
            <a:rPr lang="de-DE" sz="1600" b="0" kern="1200" dirty="0"/>
            <a:t>Besonders betroffen: </a:t>
          </a:r>
          <a:r>
            <a:rPr lang="de-DE" sz="1600" b="1" kern="1200" dirty="0"/>
            <a:t>Gewebe mit viel Wasser</a:t>
          </a:r>
          <a:r>
            <a:rPr lang="de-DE" sz="1600" kern="1200" dirty="0"/>
            <a:t> </a:t>
          </a:r>
          <a:br>
            <a:rPr lang="de-DE" sz="1600" kern="1200" dirty="0"/>
          </a:br>
          <a:r>
            <a:rPr lang="de-DE" sz="1600" kern="1200" dirty="0"/>
            <a:t>(z.B. Gehirn &amp; Leber)</a:t>
          </a:r>
        </a:p>
      </dsp:txBody>
      <dsp:txXfrm>
        <a:off x="3452643" y="2078600"/>
        <a:ext cx="2574871" cy="2198594"/>
      </dsp:txXfrm>
    </dsp:sp>
    <dsp:sp modelId="{1B678E6C-BA21-4280-8C23-F36EBA8EB8A1}">
      <dsp:nvSpPr>
        <dsp:cNvPr id="0" name=""/>
        <dsp:cNvSpPr/>
      </dsp:nvSpPr>
      <dsp:spPr>
        <a:xfrm rot="16331">
          <a:off x="5711690" y="1206236"/>
          <a:ext cx="801292" cy="412244"/>
        </a:xfrm>
        <a:prstGeom prst="rightArrow">
          <a:avLst>
            <a:gd name="adj1" fmla="val 60000"/>
            <a:gd name="adj2" fmla="val 50000"/>
          </a:avLst>
        </a:prstGeom>
        <a:solidFill>
          <a:srgbClr val="2C428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711691" y="1288391"/>
        <a:ext cx="677619" cy="247346"/>
      </dsp:txXfrm>
    </dsp:sp>
    <dsp:sp modelId="{49BD874B-3DE2-45D4-998F-DE8C5E71FAC7}">
      <dsp:nvSpPr>
        <dsp:cNvPr id="0" name=""/>
        <dsp:cNvSpPr/>
      </dsp:nvSpPr>
      <dsp:spPr>
        <a:xfrm>
          <a:off x="6845586" y="1089106"/>
          <a:ext cx="1861854" cy="994446"/>
        </a:xfrm>
        <a:prstGeom prst="roundRect">
          <a:avLst>
            <a:gd name="adj" fmla="val 10000"/>
          </a:avLst>
        </a:prstGeom>
        <a:solidFill>
          <a:srgbClr val="CAD0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de-CH" sz="2400" b="1" kern="1200" noProof="0" dirty="0">
              <a:solidFill>
                <a:srgbClr val="2C4281"/>
              </a:solidFill>
            </a:rPr>
            <a:t>Abbau</a:t>
          </a:r>
          <a:endParaRPr lang="de-CH" sz="1200" b="1" kern="1200" noProof="0" dirty="0">
            <a:solidFill>
              <a:srgbClr val="2C4281"/>
            </a:solidFill>
          </a:endParaRPr>
        </a:p>
      </dsp:txBody>
      <dsp:txXfrm>
        <a:off x="6845586" y="1089106"/>
        <a:ext cx="1861854" cy="662316"/>
      </dsp:txXfrm>
    </dsp:sp>
    <dsp:sp modelId="{D20A9488-DFC3-46F6-839E-807B81F88837}">
      <dsp:nvSpPr>
        <dsp:cNvPr id="0" name=""/>
        <dsp:cNvSpPr/>
      </dsp:nvSpPr>
      <dsp:spPr>
        <a:xfrm>
          <a:off x="6768004" y="2015958"/>
          <a:ext cx="2709653" cy="2295810"/>
        </a:xfrm>
        <a:prstGeom prst="roundRect">
          <a:avLst>
            <a:gd name="adj" fmla="val 10000"/>
          </a:avLst>
        </a:prstGeom>
        <a:solidFill>
          <a:schemeClr val="lt1">
            <a:alpha val="90000"/>
            <a:hueOff val="0"/>
            <a:satOff val="0"/>
            <a:lumOff val="0"/>
            <a:alphaOff val="0"/>
          </a:schemeClr>
        </a:solidFill>
        <a:ln w="25400" cap="flat" cmpd="sng" algn="ctr">
          <a:solidFill>
            <a:srgbClr val="2C42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de-DE" sz="1600" kern="1200" dirty="0"/>
            <a:t>Hauptsächlich in der </a:t>
          </a:r>
          <a:r>
            <a:rPr lang="de-DE" sz="1600" b="1" kern="1200" dirty="0"/>
            <a:t>Leber</a:t>
          </a:r>
          <a:r>
            <a:rPr lang="de-DE" sz="1600" kern="1200" dirty="0"/>
            <a:t> </a:t>
          </a:r>
          <a:br>
            <a:rPr lang="de-DE" sz="1600" kern="1200" dirty="0"/>
          </a:br>
          <a:r>
            <a:rPr lang="de-DE" sz="1600" kern="1200" dirty="0"/>
            <a:t>(</a:t>
          </a:r>
          <a:r>
            <a:rPr lang="de-DE" sz="1600" kern="1200" dirty="0">
              <a:sym typeface="Wingdings" panose="05000000000000000000" pitchFamily="2" charset="2"/>
            </a:rPr>
            <a:t> Bildung </a:t>
          </a:r>
          <a:r>
            <a:rPr lang="de-DE" sz="1600" kern="1200" dirty="0"/>
            <a:t>giftigen Zwischenprodukten)</a:t>
          </a:r>
          <a:br>
            <a:rPr lang="de-DE" sz="1600" kern="1200" dirty="0"/>
          </a:br>
          <a:endParaRPr lang="en-US" sz="1600" kern="1200" dirty="0"/>
        </a:p>
        <a:p>
          <a:pPr marL="171450" lvl="1" indent="-171450" algn="l" defTabSz="711200">
            <a:lnSpc>
              <a:spcPct val="90000"/>
            </a:lnSpc>
            <a:spcBef>
              <a:spcPct val="0"/>
            </a:spcBef>
            <a:spcAft>
              <a:spcPct val="15000"/>
            </a:spcAft>
            <a:buChar char="•"/>
          </a:pPr>
          <a:r>
            <a:rPr lang="de-DE" sz="1600" kern="1200" dirty="0"/>
            <a:t>Kleiner Teil wird über </a:t>
          </a:r>
          <a:r>
            <a:rPr lang="de-DE" sz="1600" b="1" kern="1200" dirty="0"/>
            <a:t>Atem, </a:t>
          </a:r>
          <a:r>
            <a:rPr lang="de-DE" sz="1600" b="1" kern="1200" dirty="0" err="1"/>
            <a:t>Schweiss</a:t>
          </a:r>
          <a:r>
            <a:rPr lang="de-DE" sz="1600" b="1" kern="1200" dirty="0"/>
            <a:t>, Urin</a:t>
          </a:r>
          <a:r>
            <a:rPr lang="de-DE" sz="1600" kern="1200" dirty="0"/>
            <a:t> ausgeschieden</a:t>
          </a:r>
        </a:p>
      </dsp:txBody>
      <dsp:txXfrm>
        <a:off x="6835246" y="2083200"/>
        <a:ext cx="2575169" cy="2161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CH"/>
          </a:p>
        </p:txBody>
      </p:sp>
      <p:sp>
        <p:nvSpPr>
          <p:cNvPr id="5734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CH"/>
          </a:p>
        </p:txBody>
      </p:sp>
      <p:sp>
        <p:nvSpPr>
          <p:cNvPr id="573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CH"/>
          </a:p>
        </p:txBody>
      </p:sp>
      <p:sp>
        <p:nvSpPr>
          <p:cNvPr id="5734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7085C8B-AC8B-42AE-A1CA-3AFDD435C2A9}" type="slidenum">
              <a:rPr lang="de-CH"/>
              <a:pPr>
                <a:defRPr/>
              </a:pPr>
              <a:t>‹Nr.›</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CH"/>
          </a:p>
        </p:txBody>
      </p:sp>
      <p:sp>
        <p:nvSpPr>
          <p:cNvPr id="5837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CH"/>
          </a:p>
        </p:txBody>
      </p:sp>
      <p:sp>
        <p:nvSpPr>
          <p:cNvPr id="25604"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de-CH" noProof="0"/>
          </a:p>
          <a:p>
            <a:pPr lvl="0"/>
            <a:endParaRPr lang="de-CH" noProof="0"/>
          </a:p>
          <a:p>
            <a:pPr lvl="0"/>
            <a:endParaRPr lang="de-CH" noProof="0"/>
          </a:p>
        </p:txBody>
      </p:sp>
      <p:sp>
        <p:nvSpPr>
          <p:cNvPr id="5837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CH"/>
          </a:p>
        </p:txBody>
      </p:sp>
      <p:sp>
        <p:nvSpPr>
          <p:cNvPr id="5837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7E5DF31-511A-4964-9538-5D80541A3069}"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Frei sprechen – nicht ablesen: Das macht es leichter, zuzuhören.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dirty="0"/>
          </a:p>
          <a:p>
            <a:r>
              <a:rPr lang="de-CH" dirty="0"/>
              <a:t>Herzlich willkommen zu unserer Präsentation «Inklusion im Sport:</a:t>
            </a:r>
            <a:br>
              <a:rPr lang="de-CH" dirty="0"/>
            </a:br>
            <a:r>
              <a:rPr lang="de-CH" dirty="0"/>
              <a:t>Alkoholprävention mit Menschen mit Beeinträchtigungen»:</a:t>
            </a:r>
          </a:p>
          <a:p>
            <a:pPr lvl="0"/>
            <a:br>
              <a:rPr lang="en-US" dirty="0"/>
            </a:br>
            <a:r>
              <a:rPr lang="de-DE" dirty="0"/>
              <a:t>Es freut mich, dass Sie heute hier sind. Vielleicht haben Sie sich schon gefragt: Warum sprechen wir heute über Alkoholprävention im Sport? Warum ist das ein Thema? Darauf gehen wir gleich ein.</a:t>
            </a:r>
            <a:br>
              <a:rPr lang="de-DE" dirty="0"/>
            </a:br>
            <a:br>
              <a:rPr lang="de-DE" dirty="0"/>
            </a:br>
            <a:r>
              <a:rPr lang="de-DE" dirty="0"/>
              <a:t>Denkt einmal kurz an euren letzten Besuch in einem Sportverein oder an eine Feier nach dem Training: Ist euch Alkohol begegnet? Wie gehen wir im Sport damit um? Und wie betrifft das, Menschen mit Beeinträchtigungen? Genau das werden wir uns heute anschauen.</a:t>
            </a:r>
            <a:endParaRPr lang="en-US"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1</a:t>
            </a:fld>
            <a:endParaRPr lang="de-CH"/>
          </a:p>
        </p:txBody>
      </p:sp>
    </p:spTree>
    <p:extLst>
      <p:ext uri="{BB962C8B-B14F-4D97-AF65-F5344CB8AC3E}">
        <p14:creationId xmlns:p14="http://schemas.microsoft.com/office/powerpoint/2010/main" val="284807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0D83-976E-4766-578D-D09B7DD4F8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46293A-4139-3664-D7DF-9E6FF7451395}"/>
              </a:ext>
            </a:extLst>
          </p:cNvPr>
          <p:cNvSpPr>
            <a:spLocks noGrp="1" noRot="1" noChangeAspect="1"/>
          </p:cNvSpPr>
          <p:nvPr>
            <p:ph type="sldImg"/>
          </p:nvPr>
        </p:nvSpPr>
        <p:spPr>
          <a:xfrm>
            <a:off x="92075" y="744538"/>
            <a:ext cx="6615113" cy="3722687"/>
          </a:xfrm>
        </p:spPr>
      </p:sp>
      <p:sp>
        <p:nvSpPr>
          <p:cNvPr id="3" name="Notizenplatzhalter 2">
            <a:extLst>
              <a:ext uri="{FF2B5EF4-FFF2-40B4-BE49-F238E27FC236}">
                <a16:creationId xmlns:a16="http://schemas.microsoft.com/office/drawing/2014/main" id="{F5E8D18E-F4D2-A95C-0FA9-FCAF76DA109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dirty="0"/>
            </a:br>
            <a:r>
              <a:rPr lang="de-DE" dirty="0"/>
              <a:t>Alkohol wirkt sich unterschiedlich auf unseren Körper und unsere Psyche aus. Diese Effekte können kurzfristig harmlos wirken, haben aber oft langfristige Konsequenzen.</a:t>
            </a:r>
            <a:br>
              <a:rPr lang="de-DE" dirty="0"/>
            </a:br>
            <a:br>
              <a:rPr lang="de-DE" dirty="0"/>
            </a:br>
            <a:r>
              <a:rPr lang="de-DE" i="0" dirty="0"/>
              <a:t>Kurzfristig verlangsamt Alkohol unsere Gehirnfunktion und Reaktionen. Das macht uns langsamer und unkonzentriert. Auch unsere Koordination leidet. Das kann gefährlich sein, besonders im Sport.</a:t>
            </a:r>
            <a:br>
              <a:rPr lang="de-DE" i="1" dirty="0"/>
            </a:br>
            <a:r>
              <a:rPr lang="de-DE" dirty="0"/>
              <a:t>Auf der psychischen Ebene führt </a:t>
            </a:r>
            <a:r>
              <a:rPr lang="de-DE" i="0" dirty="0"/>
              <a:t>Alkohol zu den bekannten positiven Effekten wie Entspannung und kann die Stimmung verbessern. </a:t>
            </a:r>
            <a:r>
              <a:rPr lang="de-DE" dirty="0"/>
              <a:t>Allerdings führt er auch oft zu Selbstüberschätzung und Risikofreude, was gefährlich sein kann. </a:t>
            </a:r>
            <a:br>
              <a:rPr lang="de-DE" dirty="0"/>
            </a:br>
            <a:br>
              <a:rPr lang="de-CH" dirty="0"/>
            </a:br>
            <a:r>
              <a:rPr lang="de-DE" i="0" dirty="0"/>
              <a:t>Langfristiger Alkoholkonsum kann die Magenschleimhaut schädigen, Bluthochdruck verursachen, die Leber belasten, das Immunsystem schwächen und zu Gedächtnisverlust führen.</a:t>
            </a:r>
            <a:br>
              <a:rPr lang="de-DE" i="0" dirty="0"/>
            </a:br>
            <a:r>
              <a:rPr lang="de-DE" i="0" dirty="0"/>
              <a:t>Auf der psychischen Ebene kann Alkohol zu Abhängigkeit führen. Langfristig verstärkt er Depressionen und Angststörungen. Soziale Probleme wie Isolation und Beziehungsprobleme sind ebenfalls häufige Folgen.</a:t>
            </a:r>
            <a:br>
              <a:rPr lang="de-CH" dirty="0"/>
            </a:br>
            <a:br>
              <a:rPr lang="de-CH" dirty="0"/>
            </a:br>
            <a:endParaRPr lang="de-CH" dirty="0"/>
          </a:p>
          <a:p>
            <a:endParaRPr lang="de-CH" dirty="0"/>
          </a:p>
          <a:p>
            <a:endParaRPr lang="de-CH" dirty="0"/>
          </a:p>
        </p:txBody>
      </p:sp>
      <p:sp>
        <p:nvSpPr>
          <p:cNvPr id="4" name="Foliennummernplatzhalter 3">
            <a:extLst>
              <a:ext uri="{FF2B5EF4-FFF2-40B4-BE49-F238E27FC236}">
                <a16:creationId xmlns:a16="http://schemas.microsoft.com/office/drawing/2014/main" id="{B6225511-B4A9-282A-7C3F-37F8EFB57AF7}"/>
              </a:ext>
            </a:extLst>
          </p:cNvPr>
          <p:cNvSpPr>
            <a:spLocks noGrp="1"/>
          </p:cNvSpPr>
          <p:nvPr>
            <p:ph type="sldNum" sz="quarter" idx="10"/>
          </p:nvPr>
        </p:nvSpPr>
        <p:spPr/>
        <p:txBody>
          <a:bodyPr/>
          <a:lstStyle/>
          <a:p>
            <a:pPr>
              <a:defRPr/>
            </a:pPr>
            <a:fld id="{B7E5DF31-511A-4964-9538-5D80541A3069}" type="slidenum">
              <a:rPr lang="de-CH" smtClean="0"/>
              <a:pPr>
                <a:defRPr/>
              </a:pPr>
              <a:t>10</a:t>
            </a:fld>
            <a:endParaRPr lang="de-CH"/>
          </a:p>
        </p:txBody>
      </p:sp>
    </p:spTree>
    <p:extLst>
      <p:ext uri="{BB962C8B-B14F-4D97-AF65-F5344CB8AC3E}">
        <p14:creationId xmlns:p14="http://schemas.microsoft.com/office/powerpoint/2010/main" val="96215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dirty="0"/>
            </a:br>
            <a:r>
              <a:rPr lang="de-DE" i="0" dirty="0" err="1"/>
              <a:t>Weiss</a:t>
            </a:r>
            <a:r>
              <a:rPr lang="de-DE" i="0" dirty="0"/>
              <a:t> jemand, was im Körper passiert, wenn wir Alkohol trinken? Wie wird er aufgenommen und abgebaut? </a:t>
            </a:r>
            <a:r>
              <a:rPr lang="de-CH" b="1" dirty="0"/>
              <a:t>(Kurzer interaktiver Austausch)</a:t>
            </a:r>
            <a:br>
              <a:rPr lang="de-CH" b="1" dirty="0"/>
            </a:br>
            <a:br>
              <a:rPr lang="de-CH" b="1" dirty="0"/>
            </a:br>
            <a:r>
              <a:rPr lang="de-CH" b="1" dirty="0"/>
              <a:t>Aufnahme: </a:t>
            </a:r>
            <a:r>
              <a:rPr lang="de-DE" i="0" dirty="0"/>
              <a:t>Alkohol wird vor allem im Dünndarm aufgenommen, etwa 80 % und ca. 20% über den Magen.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b="1" dirty="0"/>
            </a:br>
            <a:r>
              <a:rPr lang="de-CH" b="1" dirty="0"/>
              <a:t>Verteilung: </a:t>
            </a:r>
            <a:r>
              <a:rPr lang="de-DE" i="0" dirty="0"/>
              <a:t>Alkohol gelangt über die Leber in den Blutkreislauf und verteilt sich im ganzen Körper. Besonders wasserreiche Organe wie das Gehirn und die Leber sind betroffen.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b="1" dirty="0"/>
            </a:br>
            <a:r>
              <a:rPr lang="de-CH" b="1" dirty="0"/>
              <a:t>Abbau: </a:t>
            </a:r>
            <a:r>
              <a:rPr lang="de-DE" i="0" dirty="0"/>
              <a:t>Die Leber baut den meisten Alkohol ab, dabei entstehen giftige Zwischenprodukte. Ein kleiner Teil wird über Atem, </a:t>
            </a:r>
            <a:r>
              <a:rPr lang="de-DE" i="0" dirty="0" err="1"/>
              <a:t>Schweiss</a:t>
            </a:r>
            <a:r>
              <a:rPr lang="de-DE" i="0" dirty="0"/>
              <a:t> und Urin ausgeschieden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b="1" dirty="0"/>
          </a:p>
          <a:p>
            <a:br>
              <a:rPr lang="de-CH" dirty="0"/>
            </a:br>
            <a:br>
              <a:rPr lang="de-CH" dirty="0"/>
            </a:br>
            <a:br>
              <a:rPr lang="de-CH" dirty="0"/>
            </a:br>
            <a:r>
              <a:rPr lang="de-CH" b="1" dirty="0"/>
              <a:t>Bild: </a:t>
            </a:r>
            <a:r>
              <a:rPr lang="de-CH" dirty="0"/>
              <a:t>https://www.flaticon.com/free-icon/liver_508798?term=liver&amp;page=1&amp;position=5&amp;origin=search&amp;related_id=508798</a:t>
            </a:r>
            <a:br>
              <a:rPr lang="de-CH" dirty="0"/>
            </a:br>
            <a:r>
              <a:rPr lang="de-CH" dirty="0"/>
              <a:t>https://www.flaticon.com/free-icon/brainstorm_1787077?term=brain&amp;page=1&amp;position=2&amp;origin=search&amp;related_id=1787077</a:t>
            </a:r>
            <a:br>
              <a:rPr lang="de-CH" dirty="0"/>
            </a:br>
            <a:br>
              <a:rPr lang="de-CH" dirty="0"/>
            </a:br>
            <a:r>
              <a:rPr lang="de-CH" dirty="0"/>
              <a:t>https://www.flaticon.com/free-icon/esophagus_3817903?term=esophagus&amp;page=1&amp;position=8&amp;origin=search&amp;related_id=3817903</a:t>
            </a:r>
            <a:br>
              <a:rPr lang="de-CH" dirty="0"/>
            </a:br>
            <a:r>
              <a:rPr lang="de-CH" dirty="0"/>
              <a:t>https://www.flaticon.com/free-icon/stomach_508794?term=stomach&amp;page=1&amp;position=3&amp;origin=search&amp;related_id=508794</a:t>
            </a:r>
            <a:br>
              <a:rPr lang="de-CH" dirty="0"/>
            </a:br>
            <a:r>
              <a:rPr lang="de-CH" dirty="0"/>
              <a:t>https://www.flaticon.com/free-icon/intestine_8855323?term=colon&amp;page=1&amp;position=5&amp;origin=search&amp;related_id=8855323</a:t>
            </a:r>
            <a:br>
              <a:rPr lang="de-CH" dirty="0"/>
            </a:br>
            <a:br>
              <a:rPr lang="de-CH" dirty="0"/>
            </a:b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pPr>
              <a:defRPr/>
            </a:pPr>
            <a:fld id="{B7E5DF31-511A-4964-9538-5D80541A3069}" type="slidenum">
              <a:rPr lang="de-CH" smtClean="0"/>
              <a:pPr>
                <a:defRPr/>
              </a:pPr>
              <a:t>11</a:t>
            </a:fld>
            <a:endParaRPr lang="de-CH"/>
          </a:p>
        </p:txBody>
      </p:sp>
    </p:spTree>
    <p:extLst>
      <p:ext uri="{BB962C8B-B14F-4D97-AF65-F5344CB8AC3E}">
        <p14:creationId xmlns:p14="http://schemas.microsoft.com/office/powerpoint/2010/main" val="107624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br>
              <a:rPr lang="de-CH" dirty="0"/>
            </a:br>
            <a:r>
              <a:rPr lang="de-DE" b="1" i="0" dirty="0"/>
              <a:t>Interaktive Frage:</a:t>
            </a:r>
            <a:r>
              <a:rPr lang="de-DE" i="0" dirty="0"/>
              <a:t> Wer von Ihnen hat schon einmal den Begriff Mischkonsum gehört? Was versteht ihr darunter? Was könnten die Konsequenzen davon sein?</a:t>
            </a:r>
          </a:p>
          <a:p>
            <a:pPr>
              <a:buFont typeface="Arial" panose="020B0604020202020204" pitchFamily="34" charset="0"/>
              <a:buNone/>
            </a:pPr>
            <a:endParaRPr lang="de-DE" i="0" dirty="0"/>
          </a:p>
          <a:p>
            <a:endParaRPr lang="de-CH"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12</a:t>
            </a:fld>
            <a:endParaRPr lang="de-CH"/>
          </a:p>
        </p:txBody>
      </p:sp>
    </p:spTree>
    <p:extLst>
      <p:ext uri="{BB962C8B-B14F-4D97-AF65-F5344CB8AC3E}">
        <p14:creationId xmlns:p14="http://schemas.microsoft.com/office/powerpoint/2010/main" val="257029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dirty="0"/>
            </a:br>
            <a:r>
              <a:rPr lang="de-DE" b="0" i="0" dirty="0"/>
              <a:t>Mischkonsum bedeutet, dass Alkohol zusammen mit anderen Substanzen konsumiert wird, wie beispielsweise Medikamenten. Solche Kombinationen können gefährlich sein.</a:t>
            </a:r>
            <a:br>
              <a:rPr lang="de-DE" b="0" i="0" dirty="0"/>
            </a:br>
            <a:r>
              <a:rPr lang="de-DE" b="0" i="0" dirty="0"/>
              <a:t>Eine Ärztin oder ein Arzt wählt Medikamente so aus, dass diese dem Körper möglichst nicht schaden. Wenn jedoch Alkohol hinzugefügt wird, können Medikamente und Alkohol unerwartete Wirkungen zeigen.</a:t>
            </a:r>
            <a:br>
              <a:rPr lang="de-DE" b="0" i="0" dirty="0"/>
            </a:br>
            <a:r>
              <a:rPr lang="de-DE" b="0" i="0" dirty="0"/>
              <a:t>Das bedeutet, dass die Wirkung der Medikamente durch Alkohol verändert oder ihre Nebenwirkungen verstärkt werden können. Das kann zu ernsthaften Problemen führen.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i="0" dirty="0"/>
              <a:t>Beim Mischkonsum müssen die Organe härter arbeiten. Dies kann die Belastung für den Körper erheblich erhöhen und im schlimmsten Fall zu Organschäden oder </a:t>
            </a:r>
            <a:r>
              <a:rPr lang="de-DE" sz="1200" b="0" i="0" dirty="0"/>
              <a:t>im schlimmsten Fall Organversagen – bis hin zum Tod </a:t>
            </a:r>
            <a:r>
              <a:rPr lang="de-DE" b="0" i="0" dirty="0"/>
              <a:t>führen.</a:t>
            </a:r>
          </a:p>
          <a:p>
            <a:br>
              <a:rPr lang="de-CH" dirty="0"/>
            </a:br>
            <a:br>
              <a:rPr lang="de-CH" dirty="0"/>
            </a:br>
            <a:br>
              <a:rPr lang="de-CH" dirty="0"/>
            </a:br>
            <a:endParaRPr lang="de-CH" dirty="0"/>
          </a:p>
          <a:p>
            <a:endParaRPr lang="de-CH" dirty="0"/>
          </a:p>
        </p:txBody>
      </p:sp>
      <p:sp>
        <p:nvSpPr>
          <p:cNvPr id="4" name="Foliennummernplatzhalter 3"/>
          <p:cNvSpPr>
            <a:spLocks noGrp="1"/>
          </p:cNvSpPr>
          <p:nvPr>
            <p:ph type="sldNum" sz="quarter" idx="10"/>
          </p:nvPr>
        </p:nvSpPr>
        <p:spPr/>
        <p:txBody>
          <a:bodyPr/>
          <a:lstStyle/>
          <a:p>
            <a:pPr>
              <a:defRPr/>
            </a:pPr>
            <a:fld id="{B7E5DF31-511A-4964-9538-5D80541A3069}" type="slidenum">
              <a:rPr lang="de-CH" smtClean="0"/>
              <a:pPr>
                <a:defRPr/>
              </a:pPr>
              <a:t>13</a:t>
            </a:fld>
            <a:endParaRPr lang="de-CH"/>
          </a:p>
        </p:txBody>
      </p:sp>
    </p:spTree>
    <p:extLst>
      <p:ext uri="{BB962C8B-B14F-4D97-AF65-F5344CB8AC3E}">
        <p14:creationId xmlns:p14="http://schemas.microsoft.com/office/powerpoint/2010/main" val="40419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075F-6E08-5A46-404B-231FA7C89F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83E491-79B8-96AB-66B5-7BE9EA5C0131}"/>
              </a:ext>
            </a:extLst>
          </p:cNvPr>
          <p:cNvSpPr>
            <a:spLocks noGrp="1" noRot="1" noChangeAspect="1"/>
          </p:cNvSpPr>
          <p:nvPr>
            <p:ph type="sldImg"/>
          </p:nvPr>
        </p:nvSpPr>
        <p:spPr>
          <a:xfrm>
            <a:off x="92075" y="744538"/>
            <a:ext cx="6615113" cy="3722687"/>
          </a:xfrm>
        </p:spPr>
      </p:sp>
      <p:sp>
        <p:nvSpPr>
          <p:cNvPr id="3" name="Notizenplatzhalter 2">
            <a:extLst>
              <a:ext uri="{FF2B5EF4-FFF2-40B4-BE49-F238E27FC236}">
                <a16:creationId xmlns:a16="http://schemas.microsoft.com/office/drawing/2014/main" id="{87C4A103-615D-F442-0B26-3F9CD3C9DDC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a:buFont typeface="Arial" panose="020B0604020202020204" pitchFamily="34" charset="0"/>
              <a:buNone/>
            </a:pPr>
            <a:br>
              <a:rPr lang="de-CH" dirty="0"/>
            </a:br>
            <a:r>
              <a:rPr lang="de-DE" i="0" dirty="0"/>
              <a:t>Für Menschen, die auf tägliche Medikamente angewiesen sind, ist das Risiko besonders hoch. Alkohol und Medikamente können sich im Körper ansammeln.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i="0" dirty="0"/>
              <a:t>Die körperliche Anstrengung beim Sport verstärkt die Belastung zusätzlich. Wenn der Körper durch Mischkonsum bereits belastet ist, kann dies eine gefährliche Situation schaffen.</a:t>
            </a:r>
            <a:br>
              <a:rPr lang="de-DE" i="0" dirty="0"/>
            </a:br>
            <a:br>
              <a:rPr lang="de-DE" i="0" dirty="0"/>
            </a:br>
            <a:r>
              <a:rPr lang="de-DE" i="0" dirty="0"/>
              <a:t>Mischkonsum ist gefährlich, da die Wirkung von Substanzen unvorhersehbar wird und die Belastung für den Körper erheblich steigt. Es ist wichtig, sich dieser Risiken bewusst zu sein.</a:t>
            </a:r>
          </a:p>
          <a:p>
            <a:pPr>
              <a:buFont typeface="Arial" panose="020B0604020202020204" pitchFamily="34" charset="0"/>
              <a:buNone/>
            </a:pPr>
            <a:br>
              <a:rPr lang="de-DE" dirty="0"/>
            </a:br>
            <a:r>
              <a:rPr lang="de-DE" dirty="0"/>
              <a:t>Bild: </a:t>
            </a:r>
            <a:br>
              <a:rPr lang="de-DE" dirty="0"/>
            </a:br>
            <a:r>
              <a:rPr lang="de-CH" dirty="0"/>
              <a:t>https://www.flaticon.com/free-icon/sports-bar_6606855?term=beer+and+sport&amp;page=1&amp;position=5&amp;origin=search&amp;related_id=6606855</a:t>
            </a:r>
          </a:p>
          <a:p>
            <a:pPr>
              <a:buFont typeface="Arial" panose="020B0604020202020204" pitchFamily="34" charset="0"/>
              <a:buNone/>
            </a:pPr>
            <a:r>
              <a:rPr lang="de-DE" dirty="0"/>
              <a:t>https://www.flaticon.com/free-icon/medicine_1546140?term=drugs&amp;page=1&amp;position=13&amp;origin=search&amp;related_id=1546140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p>
        </p:txBody>
      </p:sp>
      <p:sp>
        <p:nvSpPr>
          <p:cNvPr id="4" name="Foliennummernplatzhalter 3">
            <a:extLst>
              <a:ext uri="{FF2B5EF4-FFF2-40B4-BE49-F238E27FC236}">
                <a16:creationId xmlns:a16="http://schemas.microsoft.com/office/drawing/2014/main" id="{2FA24C80-5351-D4AC-B004-E2B3CC007BE7}"/>
              </a:ext>
            </a:extLst>
          </p:cNvPr>
          <p:cNvSpPr>
            <a:spLocks noGrp="1"/>
          </p:cNvSpPr>
          <p:nvPr>
            <p:ph type="sldNum" sz="quarter" idx="10"/>
          </p:nvPr>
        </p:nvSpPr>
        <p:spPr/>
        <p:txBody>
          <a:bodyPr/>
          <a:lstStyle/>
          <a:p>
            <a:pPr>
              <a:defRPr/>
            </a:pPr>
            <a:fld id="{B7E5DF31-511A-4964-9538-5D80541A3069}" type="slidenum">
              <a:rPr lang="de-CH" smtClean="0"/>
              <a:pPr>
                <a:defRPr/>
              </a:pPr>
              <a:t>14</a:t>
            </a:fld>
            <a:endParaRPr lang="de-CH"/>
          </a:p>
        </p:txBody>
      </p:sp>
    </p:spTree>
    <p:extLst>
      <p:ext uri="{BB962C8B-B14F-4D97-AF65-F5344CB8AC3E}">
        <p14:creationId xmlns:p14="http://schemas.microsoft.com/office/powerpoint/2010/main" val="133066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dirty="0"/>
            </a:br>
            <a:r>
              <a:rPr lang="de-DE" i="0" dirty="0"/>
              <a:t>In der Broschüre findet ihr eine Liste mit gefährlichen Kombinationen. Heute gehen wir auf die ersten zwei Beispiele ein.</a:t>
            </a:r>
          </a:p>
          <a:p>
            <a:endParaRPr lang="de-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Stellen wir uns vor: Nach dem Sport tut der </a:t>
            </a:r>
            <a:r>
              <a:rPr lang="de-DE" i="0" dirty="0" err="1"/>
              <a:t>Fuss</a:t>
            </a:r>
            <a:r>
              <a:rPr lang="de-DE" i="0" dirty="0"/>
              <a:t> weh, man nimmt ein Schmerzmittel wie Ibuprofen. Vielleicht hat man geschwitzt, wodurch der Körper weniger Wasser hat und dadurch empfindlicher auf Alkohol reagiert. </a:t>
            </a:r>
            <a:r>
              <a:rPr lang="de-DE" i="0" dirty="0" err="1"/>
              <a:t>Anschliessend</a:t>
            </a:r>
            <a:r>
              <a:rPr lang="de-DE" i="0" dirty="0"/>
              <a:t> trinkt man ein Glas Alkohol. Diese Kombination kann gefährlich werden.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Schmerzmittel belasten die Leber, und zusammen mit Alkohol steigt das Risiko für Magenblutungen.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CH" dirty="0"/>
            </a:br>
            <a:r>
              <a:rPr lang="de-DE" i="0" dirty="0"/>
              <a:t>Ein weiteres Beispiel sind Beruhigungs- oder Schlafmittel, wie Benzodiazepine. Diese Kombination mit Alkohol ist besonders gefährlich. Die beruhigende Wirkung wird verstärkt, was zu Atemaussetzern führen kann. Im schlimmsten Fall endet das tödlich.</a:t>
            </a:r>
            <a:endParaRPr lang="de-CH" dirty="0"/>
          </a:p>
          <a:p>
            <a:pPr marL="0" marR="0" lvl="0" indent="0" algn="l" defTabSz="914400" rtl="0" eaLnBrk="0" fontAlgn="base" latinLnBrk="0" hangingPunct="0">
              <a:lnSpc>
                <a:spcPct val="100000"/>
              </a:lnSpc>
              <a:spcBef>
                <a:spcPct val="30000"/>
              </a:spcBef>
              <a:spcAft>
                <a:spcPct val="0"/>
              </a:spcAft>
              <a:buClrTx/>
              <a:buSzTx/>
              <a:buFontTx/>
              <a:buNone/>
              <a:tabLst/>
              <a:defRPr/>
            </a:pPr>
            <a:br>
              <a:rPr lang="de-CH" baseline="0" dirty="0"/>
            </a:br>
            <a:r>
              <a:rPr lang="de-DE" i="0" dirty="0"/>
              <a:t>Wenn ihr unsicher seid, ob ihr Alkohol trinken könnt, klärt das immer vorher ab. Im Zweifel: Lieber darauf verzichten.</a:t>
            </a:r>
          </a:p>
          <a:p>
            <a:br>
              <a:rPr lang="de-CH" baseline="0" dirty="0"/>
            </a:br>
            <a:r>
              <a:rPr lang="de-CH" baseline="0" dirty="0"/>
              <a:t>Bild: https://www.flaticon.com/free-icon/skeleton_5875933?term=death&amp;page=1&amp;position=13&amp;origin=search&amp;related_id=5875933</a:t>
            </a:r>
            <a:endParaRPr lang="de-CH" dirty="0"/>
          </a:p>
        </p:txBody>
      </p:sp>
      <p:sp>
        <p:nvSpPr>
          <p:cNvPr id="4" name="Foliennummernplatzhalter 3"/>
          <p:cNvSpPr>
            <a:spLocks noGrp="1"/>
          </p:cNvSpPr>
          <p:nvPr>
            <p:ph type="sldNum" sz="quarter" idx="10"/>
          </p:nvPr>
        </p:nvSpPr>
        <p:spPr/>
        <p:txBody>
          <a:bodyPr/>
          <a:lstStyle/>
          <a:p>
            <a:pPr>
              <a:defRPr/>
            </a:pPr>
            <a:fld id="{B7E5DF31-511A-4964-9538-5D80541A3069}" type="slidenum">
              <a:rPr lang="de-CH" smtClean="0"/>
              <a:pPr>
                <a:defRPr/>
              </a:pPr>
              <a:t>15</a:t>
            </a:fld>
            <a:endParaRPr lang="de-CH"/>
          </a:p>
        </p:txBody>
      </p:sp>
    </p:spTree>
    <p:extLst>
      <p:ext uri="{BB962C8B-B14F-4D97-AF65-F5344CB8AC3E}">
        <p14:creationId xmlns:p14="http://schemas.microsoft.com/office/powerpoint/2010/main" val="231237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0D0F-45B9-70A9-627A-2C3E58279E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202887-A578-15E6-6628-BC8FEF5E6D3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36242D-2FE3-FAA1-5608-CA76480C8DF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br>
              <a:rPr lang="de-CH" dirty="0"/>
            </a:br>
            <a:endParaRPr lang="de-DE" i="0" dirty="0"/>
          </a:p>
          <a:p>
            <a:pPr>
              <a:buFont typeface="Arial" panose="020B0604020202020204" pitchFamily="34" charset="0"/>
              <a:buNone/>
            </a:pPr>
            <a:endParaRPr lang="de-DE" i="0" dirty="0"/>
          </a:p>
          <a:p>
            <a:endParaRPr lang="de-CH" dirty="0"/>
          </a:p>
        </p:txBody>
      </p:sp>
      <p:sp>
        <p:nvSpPr>
          <p:cNvPr id="4" name="Foliennummernplatzhalter 3">
            <a:extLst>
              <a:ext uri="{FF2B5EF4-FFF2-40B4-BE49-F238E27FC236}">
                <a16:creationId xmlns:a16="http://schemas.microsoft.com/office/drawing/2014/main" id="{C9B66438-CBC4-174A-82DE-E8F8CB484D07}"/>
              </a:ext>
            </a:extLst>
          </p:cNvPr>
          <p:cNvSpPr>
            <a:spLocks noGrp="1"/>
          </p:cNvSpPr>
          <p:nvPr>
            <p:ph type="sldNum" sz="quarter" idx="5"/>
          </p:nvPr>
        </p:nvSpPr>
        <p:spPr/>
        <p:txBody>
          <a:bodyPr/>
          <a:lstStyle/>
          <a:p>
            <a:pPr>
              <a:defRPr/>
            </a:pPr>
            <a:fld id="{B7E5DF31-511A-4964-9538-5D80541A3069}" type="slidenum">
              <a:rPr lang="de-CH" smtClean="0"/>
              <a:pPr>
                <a:defRPr/>
              </a:pPr>
              <a:t>16</a:t>
            </a:fld>
            <a:endParaRPr lang="de-CH"/>
          </a:p>
        </p:txBody>
      </p:sp>
    </p:spTree>
    <p:extLst>
      <p:ext uri="{BB962C8B-B14F-4D97-AF65-F5344CB8AC3E}">
        <p14:creationId xmlns:p14="http://schemas.microsoft.com/office/powerpoint/2010/main" val="342317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endParaRPr lang="de-CH" dirty="0"/>
          </a:p>
          <a:p>
            <a:r>
              <a:rPr lang="de-DE" dirty="0"/>
              <a:t>Wenn wir merken, dass jemand ein Problem hat, fragen wir uns oft: Was kann ich tun? Wie kann ich helfen?</a:t>
            </a:r>
            <a:br>
              <a:rPr lang="de-DE" dirty="0"/>
            </a:br>
            <a:r>
              <a:rPr lang="de-DE" dirty="0"/>
              <a:t>Es gibt einige wichtige Punkte, die wir beachten können.</a:t>
            </a:r>
          </a:p>
          <a:p>
            <a:r>
              <a:rPr lang="de-DE" i="0" dirty="0"/>
              <a:t>Erstens: Wenn ihr unsicher seid, holt euch Unterstützung bei Fachstellen oder Fachpersonen.</a:t>
            </a:r>
            <a:br>
              <a:rPr lang="de-DE" i="0" dirty="0"/>
            </a:br>
            <a:r>
              <a:rPr lang="de-DE" i="0" dirty="0"/>
              <a:t>Zweitens: Denkt daran, dass Vereine und Sportangebote oft ein wichtiger Teil des Lebens sind. Ein Ausschluss kann schwere soziale und psychologische Folgen haben.</a:t>
            </a:r>
          </a:p>
          <a:p>
            <a:endParaRPr lang="de-DE"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Es ist wichtig, erst einmal nachzufragen, wenn man nicht sicher ist, ob überhaupt ein Problem besteht. Geht nicht mit Vorurteilen in das Gespräch. Lasst die Person erzählen und erklären, bevor ihr Schlüsse zieht.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Es ist wichtig, das Thema ruhig und respektvoll anzusprechen. Wählt einen privaten Ort, sprecht direkt, freundlich und ohne Vorwürfe. Zeigt Verständnis, hört aktiv zu und bietet konkrete Hilfe an, zum Beispiel Informationen über Beratungsstellen. </a:t>
            </a:r>
            <a:br>
              <a:rPr lang="de-DE" dirty="0"/>
            </a:br>
            <a:r>
              <a:rPr lang="de-DE" dirty="0"/>
              <a:t>Ganz wichtig: Respektiert die Privatsphäre und die Entscheidungsfreiheit der Person. </a:t>
            </a:r>
            <a:endParaRPr lang="de-CH" i="0"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17</a:t>
            </a:fld>
            <a:endParaRPr lang="de-CH"/>
          </a:p>
        </p:txBody>
      </p:sp>
    </p:spTree>
    <p:extLst>
      <p:ext uri="{BB962C8B-B14F-4D97-AF65-F5344CB8AC3E}">
        <p14:creationId xmlns:p14="http://schemas.microsoft.com/office/powerpoint/2010/main" val="337613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b="1" dirty="0"/>
              <a:t>Frei sprechen – nicht ablesen: Das macht es leichter, zuzuhören.</a:t>
            </a:r>
          </a:p>
          <a:p>
            <a:pPr algn="l"/>
            <a:br>
              <a:rPr lang="de-CH" sz="1800" b="1" i="0" u="none" strike="noStrike" baseline="0" dirty="0">
                <a:latin typeface="MyriadPro-Bold"/>
              </a:rPr>
            </a:br>
            <a:r>
              <a:rPr lang="de-CH" sz="1800" b="1" i="0" u="none" strike="noStrike" baseline="0" dirty="0">
                <a:latin typeface="MyriadPro-Bold"/>
              </a:rPr>
              <a:t>Ärzte und Gesundheitszentren: </a:t>
            </a:r>
            <a:r>
              <a:rPr lang="de-DE" sz="1800" b="0" i="0" u="none" strike="noStrike" baseline="0" dirty="0">
                <a:latin typeface="MyriadPro-Regular"/>
              </a:rPr>
              <a:t>Hausärzte sind eine der ersten möglichen Anlaufstelle.</a:t>
            </a:r>
          </a:p>
          <a:p>
            <a:pPr algn="l"/>
            <a:endParaRPr lang="de-DE" sz="1800" b="0" i="0" u="none" strike="noStrike" baseline="0" dirty="0">
              <a:latin typeface="MyriadPro-Regular"/>
            </a:endParaRPr>
          </a:p>
          <a:p>
            <a:pPr algn="l"/>
            <a:r>
              <a:rPr lang="de-CH" sz="1800" b="1" i="0" u="none" strike="noStrike" baseline="0" dirty="0">
                <a:latin typeface="MyriadPro-Bold"/>
              </a:rPr>
              <a:t>Suchtberatungsstellen:</a:t>
            </a:r>
          </a:p>
          <a:p>
            <a:pPr algn="l"/>
            <a:r>
              <a:rPr lang="de-DE" sz="1800" b="0" i="0" u="none" strike="noStrike" baseline="0" dirty="0">
                <a:latin typeface="MyriadPro-Regular"/>
              </a:rPr>
              <a:t>In der Schweiz gibt es zahlreiche Beratungsstellen, </a:t>
            </a:r>
            <a:r>
              <a:rPr lang="de-CH" sz="1800" b="0" i="0" u="none" strike="noStrike" baseline="0" dirty="0">
                <a:latin typeface="MyriadPro-Regular"/>
              </a:rPr>
              <a:t>die auf Alkoholprobleme </a:t>
            </a:r>
            <a:r>
              <a:rPr lang="de-DE" sz="1800" b="0" i="0" u="none" strike="noStrike" baseline="0" dirty="0">
                <a:latin typeface="MyriadPro-Regular"/>
              </a:rPr>
              <a:t>spezialisiert sind. </a:t>
            </a:r>
            <a:br>
              <a:rPr lang="de-DE" sz="1800" b="0" i="0" u="none" strike="noStrike" baseline="0" dirty="0">
                <a:latin typeface="MyriadPro-Regular"/>
              </a:rPr>
            </a:br>
            <a:r>
              <a:rPr lang="de-DE" sz="1800" b="0" i="0" u="none" strike="noStrike" baseline="0" dirty="0">
                <a:latin typeface="MyriadPro-Regular"/>
              </a:rPr>
              <a:t>Diese bieten anonym und in vielen Fällen kostenlos Unterstützung.</a:t>
            </a:r>
          </a:p>
          <a:p>
            <a:pPr algn="l"/>
            <a:endParaRPr lang="de-DE" sz="1800" b="0" i="0" u="none" strike="noStrike" baseline="0" dirty="0">
              <a:latin typeface="MyriadPro-Regular"/>
            </a:endParaRPr>
          </a:p>
          <a:p>
            <a:pPr algn="l"/>
            <a:r>
              <a:rPr lang="de-CH" sz="1800" b="1" i="0" u="none" strike="noStrike" baseline="0" dirty="0">
                <a:latin typeface="MyriadPro-Bold"/>
              </a:rPr>
              <a:t>Selbsthilfegruppen: </a:t>
            </a:r>
            <a:r>
              <a:rPr lang="de-DE" sz="1800" b="0" i="0" u="none" strike="noStrike" baseline="0" dirty="0">
                <a:latin typeface="MyriadPro-Regular"/>
              </a:rPr>
              <a:t>Gruppen wie die </a:t>
            </a:r>
            <a:r>
              <a:rPr lang="de-DE" sz="1800" b="0" i="0" u="none" strike="noStrike" baseline="0" dirty="0">
                <a:latin typeface="MyriadPro-It"/>
              </a:rPr>
              <a:t>Anonymen Alkoholiker </a:t>
            </a:r>
            <a:r>
              <a:rPr lang="de-DE" sz="1800" b="0" i="0" u="none" strike="noStrike" baseline="0" dirty="0">
                <a:latin typeface="MyriadPro-Regular"/>
              </a:rPr>
              <a:t>(AA) haben in der Schweiz viele Treffen, wo man sich mit anderen Betroffenen austauschen </a:t>
            </a:r>
            <a:r>
              <a:rPr lang="de-CH" sz="1800" b="0" i="0" u="none" strike="noStrike" baseline="0" dirty="0">
                <a:latin typeface="MyriadPro-Regular"/>
              </a:rPr>
              <a:t>und Unterstützung finden kann.</a:t>
            </a:r>
            <a:br>
              <a:rPr lang="de-CH" sz="1800" b="0" i="0" u="none" strike="noStrike" baseline="0" dirty="0">
                <a:latin typeface="MyriadPro-Regular"/>
              </a:rPr>
            </a:br>
            <a:br>
              <a:rPr lang="de-CH" sz="1800" b="0" i="0" u="none" strike="noStrike" baseline="0" dirty="0">
                <a:latin typeface="MyriadPro-Regular"/>
              </a:rPr>
            </a:br>
            <a:r>
              <a:rPr lang="de-CH" sz="1800" b="1" i="0" u="none" strike="noStrike" baseline="0" dirty="0">
                <a:latin typeface="MyriadPro-Bold"/>
              </a:rPr>
              <a:t>Online-Ressourcen: </a:t>
            </a:r>
            <a:r>
              <a:rPr lang="de-DE" sz="1800" b="0" i="0" u="none" strike="noStrike" baseline="0" dirty="0">
                <a:latin typeface="MyriadPro-Regular"/>
              </a:rPr>
              <a:t>Im Internet gibt es viele hilfreiche </a:t>
            </a:r>
            <a:r>
              <a:rPr lang="de-CH" sz="1800" b="0" i="0" u="none" strike="noStrike" baseline="0" dirty="0">
                <a:latin typeface="MyriadPro-Regular"/>
              </a:rPr>
              <a:t>Webseiten mit umfassenden Informationen und Materialien zum Thema Alkoholmissbrauch.</a:t>
            </a:r>
            <a:endParaRPr lang="de-CH"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18</a:t>
            </a:fld>
            <a:endParaRPr lang="de-CH"/>
          </a:p>
        </p:txBody>
      </p:sp>
    </p:spTree>
    <p:extLst>
      <p:ext uri="{BB962C8B-B14F-4D97-AF65-F5344CB8AC3E}">
        <p14:creationId xmlns:p14="http://schemas.microsoft.com/office/powerpoint/2010/main" val="267035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9B86-58AF-8C89-3C11-938EF30200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0A9512-ED72-437B-C9E6-FB98253851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EBB0A1-1DE6-A1FA-3149-074548698B2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br>
              <a:rPr lang="de-CH" b="1" dirty="0"/>
            </a:br>
            <a:r>
              <a:rPr lang="de-CH" b="1" dirty="0"/>
              <a:t>Broschüre: </a:t>
            </a:r>
            <a:r>
              <a:rPr lang="de-DE" dirty="0"/>
              <a:t>Die Broschüre ist eine wertvolle Ressource, die viele wichtige Informationen und Tipps enthält. Sie kann einfach weitergegeben werden, um das Thema anzusprechen. </a:t>
            </a:r>
            <a:br>
              <a:rPr lang="de-DE" dirty="0"/>
            </a:br>
            <a:r>
              <a:rPr lang="de-DE" b="1" dirty="0"/>
              <a:t>Videos teilen: </a:t>
            </a:r>
            <a:r>
              <a:rPr lang="de-DE" dirty="0"/>
              <a:t>Die Videos sind ebenfalls ein einfacher und effektiver Weg, Aufmerksamkeit zu schaffen. Sie können leicht in sozialen Medien oder direkt an Personen geteilt werden. </a:t>
            </a:r>
            <a:br>
              <a:rPr lang="de-DE" dirty="0"/>
            </a:br>
            <a:r>
              <a:rPr lang="de-DE" b="1" dirty="0"/>
              <a:t>Inhalte auf der Projekt-Website nutzen: </a:t>
            </a:r>
            <a:r>
              <a:rPr lang="de-DE" i="0" dirty="0"/>
              <a:t>Auf der Projekt-Website findet ihr alle Informationen und Ressourcen übersichtlich gesammelt. Ein Blick lohnt sich, um weitere Details und Materialien zu finden.</a:t>
            </a:r>
          </a:p>
          <a:p>
            <a:r>
              <a:rPr lang="de-DE" b="1" dirty="0"/>
              <a:t>Ansprechen und Unterstützung anbieten: </a:t>
            </a:r>
            <a:r>
              <a:rPr lang="de-DE" i="0" dirty="0"/>
              <a:t>Natürlich bleibt das persönliche Ansprechen ein zentraler Punkt. Man kann direkt auf Personen zugehen, Unterstützung anbieten und gemeinsam Lösungen suchen.</a:t>
            </a:r>
          </a:p>
          <a:p>
            <a:r>
              <a:rPr lang="de-DE" dirty="0"/>
              <a:t>Wie ihr seht, gibt es viele Wege, um auf das Thema aufmerksam zu machen. Wichtig ist: Man kann es auch indirekt ansprechen, indem man Informationen teilt. So erreicht man Menschen oft auf eine natürliche und weniger konfrontative Weise.</a:t>
            </a:r>
            <a:br>
              <a:rPr lang="de-CH" b="1" dirty="0"/>
            </a:br>
            <a:r>
              <a:rPr lang="de-DE" dirty="0"/>
              <a:t>Es geht nicht darum, zu belehren, sondern zu unterstützen. Jeder kleine Schritt hilft, mehr Bewusstsein für dieses wichtige Thema zu schaffen.</a:t>
            </a:r>
            <a:br>
              <a:rPr lang="de-DE" dirty="0"/>
            </a:br>
            <a:br>
              <a:rPr lang="de-CH" b="1" dirty="0"/>
            </a:br>
            <a:r>
              <a:rPr lang="de-CH" b="1" dirty="0"/>
              <a:t>Bild: </a:t>
            </a:r>
          </a:p>
          <a:p>
            <a:r>
              <a:rPr lang="de-CH" dirty="0"/>
              <a:t>https://www.flaticon.com/free-icon/talking_1787116?term=talk&amp;page=1&amp;position=83&amp;origin=search&amp;related_id=1787116</a:t>
            </a:r>
          </a:p>
          <a:p>
            <a:r>
              <a:rPr lang="de-CH" dirty="0"/>
              <a:t>https://www.flaticon.com/free-icon/presentation_1436716?term=presentation&amp;related_id=1436716</a:t>
            </a:r>
          </a:p>
          <a:p>
            <a:r>
              <a:rPr lang="de-CH" dirty="0"/>
              <a:t>https://www.flaticon.com/free-icon/website_977597?term=website&amp;page=1&amp;position=21&amp;origin=search&amp;related_id=977597</a:t>
            </a:r>
          </a:p>
        </p:txBody>
      </p:sp>
      <p:sp>
        <p:nvSpPr>
          <p:cNvPr id="4" name="Foliennummernplatzhalter 3">
            <a:extLst>
              <a:ext uri="{FF2B5EF4-FFF2-40B4-BE49-F238E27FC236}">
                <a16:creationId xmlns:a16="http://schemas.microsoft.com/office/drawing/2014/main" id="{D1167429-ECAD-7367-36C3-0885CFFE7AD8}"/>
              </a:ext>
            </a:extLst>
          </p:cNvPr>
          <p:cNvSpPr>
            <a:spLocks noGrp="1"/>
          </p:cNvSpPr>
          <p:nvPr>
            <p:ph type="sldNum" sz="quarter" idx="5"/>
          </p:nvPr>
        </p:nvSpPr>
        <p:spPr/>
        <p:txBody>
          <a:bodyPr/>
          <a:lstStyle/>
          <a:p>
            <a:pPr>
              <a:defRPr/>
            </a:pPr>
            <a:fld id="{B7E5DF31-511A-4964-9538-5D80541A3069}" type="slidenum">
              <a:rPr lang="de-CH" smtClean="0"/>
              <a:pPr>
                <a:defRPr/>
              </a:pPr>
              <a:t>19</a:t>
            </a:fld>
            <a:endParaRPr lang="de-CH"/>
          </a:p>
        </p:txBody>
      </p:sp>
    </p:spTree>
    <p:extLst>
      <p:ext uri="{BB962C8B-B14F-4D97-AF65-F5344CB8AC3E}">
        <p14:creationId xmlns:p14="http://schemas.microsoft.com/office/powerpoint/2010/main" val="9434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64BE-EDAF-B4D5-FACE-E8E0496BF1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B1E23C-11E3-A659-6ECA-9F3AD2FD4D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8DAF40-B49F-6068-67D9-7E043284ABB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br>
              <a:rPr lang="de-DE" dirty="0"/>
            </a:br>
            <a:r>
              <a:rPr lang="de-DE" dirty="0"/>
              <a:t>Heute gibt es diese Präsentation – aber wenn ihr nachher etwas nachlesen wollen, schaut doch in diese Broschüre. Sie enthält viele weitere Informationen, die ihr in eurem eigenen Tempo durchlesen könnt.</a:t>
            </a:r>
            <a:br>
              <a:rPr lang="de-DE" dirty="0"/>
            </a:br>
            <a:br>
              <a:rPr lang="de-DE" dirty="0"/>
            </a:br>
            <a:r>
              <a:rPr lang="de-DE" dirty="0"/>
              <a:t>Weiter gibt es Videos auf YouTube, die ihr euch anschauen und auch mit Freunden und Bekannten teilen könnt. Diese Videos geben weitere Einblicke und sind leicht zugänglich.</a:t>
            </a:r>
          </a:p>
        </p:txBody>
      </p:sp>
      <p:sp>
        <p:nvSpPr>
          <p:cNvPr id="4" name="Foliennummernplatzhalter 3">
            <a:extLst>
              <a:ext uri="{FF2B5EF4-FFF2-40B4-BE49-F238E27FC236}">
                <a16:creationId xmlns:a16="http://schemas.microsoft.com/office/drawing/2014/main" id="{0C6ECDB2-D5CD-8436-1E46-D5911FCC0EC7}"/>
              </a:ext>
            </a:extLst>
          </p:cNvPr>
          <p:cNvSpPr>
            <a:spLocks noGrp="1"/>
          </p:cNvSpPr>
          <p:nvPr>
            <p:ph type="sldNum" sz="quarter" idx="5"/>
          </p:nvPr>
        </p:nvSpPr>
        <p:spPr/>
        <p:txBody>
          <a:bodyPr/>
          <a:lstStyle/>
          <a:p>
            <a:pPr>
              <a:defRPr/>
            </a:pPr>
            <a:fld id="{B7E5DF31-511A-4964-9538-5D80541A3069}" type="slidenum">
              <a:rPr lang="de-CH" smtClean="0"/>
              <a:pPr>
                <a:defRPr/>
              </a:pPr>
              <a:t>2</a:t>
            </a:fld>
            <a:endParaRPr lang="de-CH"/>
          </a:p>
        </p:txBody>
      </p:sp>
    </p:spTree>
    <p:extLst>
      <p:ext uri="{BB962C8B-B14F-4D97-AF65-F5344CB8AC3E}">
        <p14:creationId xmlns:p14="http://schemas.microsoft.com/office/powerpoint/2010/main" val="1795377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endParaRPr lang="de-CH" dirty="0"/>
          </a:p>
          <a:p>
            <a:r>
              <a:rPr lang="de-DE" dirty="0"/>
              <a:t>Wir haben heute gesehen, welche Rolle Alkohol im Sport spielt, welche Risiken und Folgen er mit sich bringen kann, und wie wir Menschen unterstützen können.</a:t>
            </a:r>
            <a:br>
              <a:rPr lang="de-DE" dirty="0"/>
            </a:br>
            <a:r>
              <a:rPr lang="de-DE" dirty="0"/>
              <a:t>Vielen Dank, dass ihr heute dabei wart und euch mit diesem wichtigen Thema beschäftigt habt.</a:t>
            </a:r>
            <a:br>
              <a:rPr lang="de-DE" dirty="0"/>
            </a:br>
            <a:r>
              <a:rPr lang="de-DE" dirty="0"/>
              <a:t>Wenn ihr Fragen habt oder weitere Informationen benötigt, stehen wir gerne zur Verfügung.</a:t>
            </a:r>
            <a:endParaRPr lang="de-CH"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20</a:t>
            </a:fld>
            <a:endParaRPr lang="de-CH"/>
          </a:p>
        </p:txBody>
      </p:sp>
    </p:spTree>
    <p:extLst>
      <p:ext uri="{BB962C8B-B14F-4D97-AF65-F5344CB8AC3E}">
        <p14:creationId xmlns:p14="http://schemas.microsoft.com/office/powerpoint/2010/main" val="176908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DE6C-2E47-DF5D-DE4B-2644A3B5D8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FA6A66-0AAF-860C-C1FF-D09A7F7367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212B6D-B375-4DD8-577D-A827CE67B07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Alkohol ist ein Teil unseres Alltags. Er gehört oft zu Festen und Feiern dazu – denkt an Geburtstage oder Vereinsfeste.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DE" b="1" dirty="0"/>
            </a:br>
            <a:r>
              <a:rPr lang="de-DE" sz="1200" dirty="0"/>
              <a:t>Auch Menschen mit Beeinträchtigungen haben das Recht, Alkohol zu trinken, zum Beispiel nach dem Sport. </a:t>
            </a:r>
            <a:endParaRPr lang="de-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Verbote allein sind oft nicht der richtige Weg. Stattdessen müssen wir überlegen: Wie können wir gut mit Alkohol umgehen?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Denn was passiert, wenn alles erlaubt ist, aber niemand </a:t>
            </a:r>
            <a:r>
              <a:rPr lang="de-DE" i="0" dirty="0" err="1"/>
              <a:t>weiss</a:t>
            </a:r>
            <a:r>
              <a:rPr lang="de-DE" i="0" dirty="0"/>
              <a:t>, wie man mit Alkohol verantwortungsvoll umgeht?</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DE" b="1" dirty="0"/>
            </a:br>
            <a:r>
              <a:rPr lang="de-DE" b="1" dirty="0"/>
              <a:t>Ziele:</a:t>
            </a:r>
            <a:br>
              <a:rPr lang="de-DE" b="1" dirty="0"/>
            </a:br>
            <a:r>
              <a:rPr lang="de-DE" b="0" i="0" dirty="0"/>
              <a:t>1. Unser erstes Ziel ist, Verantwortung zu übernehmen. Das bedeutet: Wir müssen uns unserer Rolle bewusst sein, wenn es um Alkohol im Sport geht.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i="0" dirty="0"/>
              <a:t>2. Wir wollen sicherstellen, dass alle gut informiert sind. Denn nur wer die Risiken und Auswirkungen kennt, kann auch kluge Entscheidungen treffen.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i="0" dirty="0"/>
              <a:t>Es geht nicht um Verbote, sondern darum, gemeinsam Wege zu finden, wie wir mit Alkohol umgehen können.</a:t>
            </a:r>
            <a:endParaRPr lang="de-CH" dirty="0"/>
          </a:p>
          <a:p>
            <a:br>
              <a:rPr lang="de-CH" dirty="0"/>
            </a:br>
            <a:br>
              <a:rPr lang="de-CH" dirty="0"/>
            </a:br>
            <a:r>
              <a:rPr lang="de-CH" b="1" dirty="0"/>
              <a:t>Bild:</a:t>
            </a:r>
            <a:br>
              <a:rPr lang="de-CH" b="1" dirty="0"/>
            </a:br>
            <a:r>
              <a:rPr lang="de-CH" dirty="0"/>
              <a:t>https://www.flaticon.com/free-icon/sports-bar_6606855?term=beer+and+sport&amp;page=1&amp;position=5&amp;origin=search&amp;related_id=6606855</a:t>
            </a:r>
            <a:br>
              <a:rPr lang="de-CH" dirty="0"/>
            </a:br>
            <a:r>
              <a:rPr lang="de-CH" dirty="0"/>
              <a:t>https://www.flaticon.com/free-icon/target_3176382?term=target&amp;page=1&amp;position=5&amp;origin=search&amp;related_id=3176382</a:t>
            </a:r>
          </a:p>
        </p:txBody>
      </p:sp>
      <p:sp>
        <p:nvSpPr>
          <p:cNvPr id="4" name="Foliennummernplatzhalter 3">
            <a:extLst>
              <a:ext uri="{FF2B5EF4-FFF2-40B4-BE49-F238E27FC236}">
                <a16:creationId xmlns:a16="http://schemas.microsoft.com/office/drawing/2014/main" id="{DBE25350-5F3E-9E20-D661-3DB75BB330FD}"/>
              </a:ext>
            </a:extLst>
          </p:cNvPr>
          <p:cNvSpPr>
            <a:spLocks noGrp="1"/>
          </p:cNvSpPr>
          <p:nvPr>
            <p:ph type="sldNum" sz="quarter" idx="5"/>
          </p:nvPr>
        </p:nvSpPr>
        <p:spPr/>
        <p:txBody>
          <a:bodyPr/>
          <a:lstStyle/>
          <a:p>
            <a:pPr>
              <a:defRPr/>
            </a:pPr>
            <a:fld id="{B7E5DF31-511A-4964-9538-5D80541A3069}" type="slidenum">
              <a:rPr lang="de-CH" smtClean="0"/>
              <a:pPr>
                <a:defRPr/>
              </a:pPr>
              <a:t>3</a:t>
            </a:fld>
            <a:endParaRPr lang="de-CH"/>
          </a:p>
        </p:txBody>
      </p:sp>
    </p:spTree>
    <p:extLst>
      <p:ext uri="{BB962C8B-B14F-4D97-AF65-F5344CB8AC3E}">
        <p14:creationId xmlns:p14="http://schemas.microsoft.com/office/powerpoint/2010/main" val="147456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Menschen mit Beeinträchtigungen trinken im Durchschnitt genauso viel Alkohol wie andere. </a:t>
            </a:r>
            <a:br>
              <a:rPr lang="de-DE" i="0" dirty="0"/>
            </a:br>
            <a:r>
              <a:rPr lang="de-DE" i="0" dirty="0"/>
              <a:t>Das zeigt, dass dieses Thema für alle relevant ist.</a:t>
            </a:r>
            <a:br>
              <a:rPr lang="de-DE" i="0" dirty="0"/>
            </a:br>
            <a:r>
              <a:rPr lang="de-DE" i="0" dirty="0"/>
              <a:t>Manchmal ist der Konsum sogar höher. Gründe können Stress, Einsamkeit oder chronische Schmerzen sein.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Das macht deutlich, wie wichtig es ist, über den Umgang mit Alkohol nachzudenken. </a:t>
            </a:r>
            <a:br>
              <a:rPr lang="de-DE" i="0" dirty="0"/>
            </a:br>
            <a:r>
              <a:rPr lang="de-DE" i="0" dirty="0"/>
              <a:t>Wir sollten uns fragen: Wie können wir Konsum bewusster gestalten und Verantwortung übernehmen?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0"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4</a:t>
            </a:fld>
            <a:endParaRPr lang="de-CH"/>
          </a:p>
        </p:txBody>
      </p:sp>
    </p:spTree>
    <p:extLst>
      <p:ext uri="{BB962C8B-B14F-4D97-AF65-F5344CB8AC3E}">
        <p14:creationId xmlns:p14="http://schemas.microsoft.com/office/powerpoint/2010/main" val="283188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br>
              <a:rPr lang="de-CH" b="1" dirty="0"/>
            </a:br>
            <a:r>
              <a:rPr lang="de-DE" dirty="0"/>
              <a:t>Nicht jeder Konsum ist problematisch, aber ab wann wird es kritisch?</a:t>
            </a:r>
            <a:br>
              <a:rPr lang="de-DE" dirty="0"/>
            </a:br>
            <a:br>
              <a:rPr lang="de-CH" b="1" dirty="0"/>
            </a:br>
            <a:r>
              <a:rPr lang="de-CH" b="1" dirty="0"/>
              <a:t>Bild: </a:t>
            </a:r>
            <a:r>
              <a:rPr lang="de-CH" dirty="0"/>
              <a:t>https://www.bag.admin.ch/bag/de/home/strategie-und-politik/kampagnen/alkoholpraeventionskampagne.html</a:t>
            </a:r>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5</a:t>
            </a:fld>
            <a:endParaRPr lang="de-CH"/>
          </a:p>
        </p:txBody>
      </p:sp>
    </p:spTree>
    <p:extLst>
      <p:ext uri="{BB962C8B-B14F-4D97-AF65-F5344CB8AC3E}">
        <p14:creationId xmlns:p14="http://schemas.microsoft.com/office/powerpoint/2010/main" val="136765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br>
              <a:rPr lang="de-DE" dirty="0"/>
            </a:br>
            <a:r>
              <a:rPr lang="de-DE" dirty="0"/>
              <a:t>Es kommt nicht auf die Größe des Glases drauf an, sondern der tatsächliche Gehalt an reinem Alkohol!</a:t>
            </a:r>
          </a:p>
          <a:p>
            <a:endParaRPr lang="de-DE" dirty="0"/>
          </a:p>
          <a:p>
            <a:r>
              <a:rPr lang="de-DE" dirty="0"/>
              <a:t>Hier seht ihr drei Beispiele für gängige alkoholische Getränke: ein Glas Schnaps, ein Glas Wein und eine Stange Bier.</a:t>
            </a:r>
            <a:br>
              <a:rPr lang="de-DE" dirty="0"/>
            </a:br>
            <a:r>
              <a:rPr lang="de-DE" dirty="0"/>
              <a:t>Obwohl die Mengen und die Art des Getränks unterschiedlich sind, enthalten sie fast dieselbe Menge an reinem Alkohol.</a:t>
            </a:r>
            <a:br>
              <a:rPr lang="de-DE" dirty="0"/>
            </a:br>
            <a:r>
              <a:rPr lang="de-DE" dirty="0"/>
              <a:t>Ein Glas Schnaps enthält 9,6 Gramm reinen Alkohol, genauso wie ein Glas Wein. </a:t>
            </a:r>
            <a:br>
              <a:rPr lang="de-CH" dirty="0"/>
            </a:br>
            <a:br>
              <a:rPr lang="de-CH" dirty="0"/>
            </a:br>
            <a:r>
              <a:rPr lang="de-DE" dirty="0"/>
              <a:t>Das zeigt uns: Es kommt nicht auf die </a:t>
            </a:r>
            <a:r>
              <a:rPr lang="de-DE" dirty="0" err="1"/>
              <a:t>Grösse</a:t>
            </a:r>
            <a:r>
              <a:rPr lang="de-DE" dirty="0"/>
              <a:t> des Glases oder die Art des Getränks an, sondern auf die Menge reinen Alkohols, die wir zu uns nehmen.</a:t>
            </a:r>
            <a:br>
              <a:rPr lang="de-DE" dirty="0"/>
            </a:br>
            <a:endParaRPr lang="de-CH" dirty="0"/>
          </a:p>
          <a:p>
            <a:r>
              <a:rPr lang="de-CH" b="1" dirty="0"/>
              <a:t>Bild: </a:t>
            </a:r>
            <a:r>
              <a:rPr lang="de-CH" dirty="0"/>
              <a:t>https://www.stop-alkohol.ch/de/alkohol-in-kuerze/eine-psychoaktive-substanz/wie-viel-alkohol-ist-in-einem-normalen-glas-enthalten</a:t>
            </a:r>
          </a:p>
        </p:txBody>
      </p:sp>
      <p:sp>
        <p:nvSpPr>
          <p:cNvPr id="4" name="Foliennummernplatzhalter 3"/>
          <p:cNvSpPr>
            <a:spLocks noGrp="1"/>
          </p:cNvSpPr>
          <p:nvPr>
            <p:ph type="sldNum" sz="quarter" idx="10"/>
          </p:nvPr>
        </p:nvSpPr>
        <p:spPr/>
        <p:txBody>
          <a:bodyPr/>
          <a:lstStyle/>
          <a:p>
            <a:pPr>
              <a:defRPr/>
            </a:pPr>
            <a:fld id="{B7E5DF31-511A-4964-9538-5D80541A3069}" type="slidenum">
              <a:rPr lang="de-CH" smtClean="0"/>
              <a:pPr>
                <a:defRPr/>
              </a:pPr>
              <a:t>6</a:t>
            </a:fld>
            <a:endParaRPr lang="de-CH"/>
          </a:p>
        </p:txBody>
      </p:sp>
    </p:spTree>
    <p:extLst>
      <p:ext uri="{BB962C8B-B14F-4D97-AF65-F5344CB8AC3E}">
        <p14:creationId xmlns:p14="http://schemas.microsoft.com/office/powerpoint/2010/main" val="50922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Der Körper baut Alkohol langsam ab. Pro Stunde sinkt der Alkoholspiegel um etwa 0,10 bis 0,15 Promille. Das bedeutet: Ein Glas Wein oder Bier braucht 2 bis 3 Stunden, bis es komplett abgebaut ist</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DE" b="0" i="0" dirty="0">
                <a:solidFill>
                  <a:srgbClr val="000000"/>
                </a:solidFill>
                <a:effectLst/>
                <a:latin typeface="Avenir"/>
              </a:rPr>
            </a:br>
            <a:r>
              <a:rPr lang="de-DE" i="0" dirty="0"/>
              <a:t>Der Abbau ist von Person zu Person unterschiedlich. </a:t>
            </a:r>
            <a:r>
              <a:rPr lang="de-DE" b="0" i="0" dirty="0">
                <a:solidFill>
                  <a:srgbClr val="000000"/>
                </a:solidFill>
                <a:effectLst/>
                <a:latin typeface="Avenir"/>
                <a:sym typeface="Wingdings" panose="05000000000000000000" pitchFamily="2" charset="2"/>
              </a:rPr>
              <a:t>Frauen sind meistens kleiner und leichter als Männer. Und sie haben weniger Körperflüssigkeit. Das bedeutet: Im Körper ist weniger Blut und die Promille-Zahl ist höher.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DE" b="0" i="0" dirty="0">
                <a:solidFill>
                  <a:srgbClr val="000000"/>
                </a:solidFill>
                <a:effectLst/>
                <a:latin typeface="Avenir"/>
              </a:rPr>
            </a:br>
            <a:r>
              <a:rPr lang="de-DE" i="0" dirty="0"/>
              <a:t>Das Gewicht spielt ebenfalls eine Rolle: </a:t>
            </a:r>
            <a:r>
              <a:rPr lang="de-DE" b="0" i="0" dirty="0">
                <a:solidFill>
                  <a:srgbClr val="444444"/>
                </a:solidFill>
                <a:effectLst/>
                <a:latin typeface="Helvetica" panose="020B0604020202020204" pitchFamily="34" charset="0"/>
              </a:rPr>
              <a:t>Je grösser und schwerer ein Mensch ist, desto mehr Blut strömt durch seinen Körper. Entsprechend verteilt sich der konsumierte Alkohol auf eine </a:t>
            </a:r>
            <a:r>
              <a:rPr lang="de-DE" b="0" i="0" dirty="0" err="1">
                <a:solidFill>
                  <a:srgbClr val="444444"/>
                </a:solidFill>
                <a:effectLst/>
                <a:latin typeface="Helvetica" panose="020B0604020202020204" pitchFamily="34" charset="0"/>
              </a:rPr>
              <a:t>grössere</a:t>
            </a:r>
            <a:r>
              <a:rPr lang="de-DE" b="0" i="0" dirty="0">
                <a:solidFill>
                  <a:srgbClr val="444444"/>
                </a:solidFill>
                <a:effectLst/>
                <a:latin typeface="Helvetica" panose="020B0604020202020204" pitchFamily="34" charset="0"/>
              </a:rPr>
              <a:t> Menge Flüssigkeit. Der Promillegehalt im Blut ist dadurch niedriger.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Mit zunehmendem Alter verlangsamt sich der Stoffwechsel. Das bedeutet, ältere Menschen brauchen länger, um Alkohol abzubauen.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dirty="0"/>
              <a:t>Auch Gene spielen eine Rolle. Manche Menschen haben Enzyme, die Alkohol schneller abbauen, während andere langsamer sind. Das erklärt auch, warum manche Menschen Alkohol besser vertragen als andere.</a:t>
            </a:r>
            <a:br>
              <a:rPr lang="de-DE" b="0" i="0" dirty="0">
                <a:solidFill>
                  <a:srgbClr val="000000"/>
                </a:solidFill>
                <a:effectLst/>
                <a:latin typeface="Avenir"/>
              </a:rPr>
            </a:br>
            <a:br>
              <a:rPr lang="de-CH" dirty="0"/>
            </a:br>
            <a:r>
              <a:rPr lang="de-DE" i="0" dirty="0"/>
              <a:t>Jetzt wissen wir, wie lange Alkohol im Körper bleibt. Aber wann wird der Konsum zu viel?</a:t>
            </a:r>
          </a:p>
          <a:p>
            <a:endParaRPr lang="de-CH"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7</a:t>
            </a:fld>
            <a:endParaRPr lang="de-CH"/>
          </a:p>
        </p:txBody>
      </p:sp>
    </p:spTree>
    <p:extLst>
      <p:ext uri="{BB962C8B-B14F-4D97-AF65-F5344CB8AC3E}">
        <p14:creationId xmlns:p14="http://schemas.microsoft.com/office/powerpoint/2010/main" val="71976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br>
              <a:rPr lang="de-DE" i="0" dirty="0"/>
            </a:br>
            <a:r>
              <a:rPr lang="de-DE" i="0" dirty="0"/>
              <a:t>Wann ist es noch ok? Es gibt Richtwerte, die helfen, das Risiko zu minimieren.</a:t>
            </a:r>
          </a:p>
          <a:p>
            <a:pPr>
              <a:buFont typeface="Arial" panose="020B0604020202020204" pitchFamily="34" charset="0"/>
              <a:buNone/>
            </a:pPr>
            <a:br>
              <a:rPr lang="de-DE" i="0" dirty="0"/>
            </a:br>
            <a:r>
              <a:rPr lang="de-DE" i="0" dirty="0"/>
              <a:t>Ein risikoarmer Konsum bedeutet: Für Männer bis zu 0,6 Liter Bier oder 0,3 Liter Wein pro Tag. Bei Frauen sind es bis zu 0,4 Liter Bier oder 0,2 Liter Wein.</a:t>
            </a:r>
          </a:p>
          <a:p>
            <a:pPr>
              <a:buFont typeface="Arial" panose="020B0604020202020204" pitchFamily="34" charset="0"/>
              <a:buNone/>
            </a:pPr>
            <a:r>
              <a:rPr lang="de-DE" i="0" dirty="0"/>
              <a:t>Problematisch wird es, wenn Männer 1,5 Liter Bier oder 0,75 Liter Wein trinken. Bei Frauen liegt der problematische Konsum bei 1 Liter Bier oder 0,5 Liter Wein.</a:t>
            </a:r>
          </a:p>
          <a:p>
            <a:pPr>
              <a:buFont typeface="Arial" panose="020B0604020202020204" pitchFamily="34" charset="0"/>
              <a:buNone/>
            </a:pPr>
            <a:br>
              <a:rPr lang="de-DE" i="0" dirty="0"/>
            </a:br>
            <a:r>
              <a:rPr lang="de-DE" i="0" dirty="0"/>
              <a:t>Es wird empfohlen, mindestens zwei Tage pro Woche keinen Alkohol zu trinken, um dem Körper eine Pause zu geben.</a:t>
            </a:r>
          </a:p>
          <a:p>
            <a:pPr>
              <a:buFont typeface="Arial" panose="020B0604020202020204" pitchFamily="34" charset="0"/>
              <a:buNone/>
            </a:pPr>
            <a:endParaRPr lang="de-DE" i="0" dirty="0"/>
          </a:p>
          <a:p>
            <a:pPr>
              <a:buFont typeface="Arial" panose="020B0604020202020204" pitchFamily="34" charset="0"/>
              <a:buNone/>
            </a:pPr>
            <a:r>
              <a:rPr lang="de-DE" i="0" dirty="0"/>
              <a:t>Wichtig ist zu verstehen: Risikoarm bedeutet nicht, dass es unbedenklich ist. Einen komplett risikofreien Konsum gibt es nicht. </a:t>
            </a:r>
            <a:br>
              <a:rPr lang="de-DE" i="0" dirty="0"/>
            </a:br>
            <a:r>
              <a:rPr lang="de-DE" b="0" i="0" dirty="0">
                <a:solidFill>
                  <a:srgbClr val="444444"/>
                </a:solidFill>
                <a:effectLst/>
                <a:latin typeface="Helvetica" panose="020B0604020202020204" pitchFamily="34" charset="0"/>
              </a:rPr>
              <a:t>Die gesündeste Strategie ist, gar nicht zu trinken.</a:t>
            </a:r>
            <a:br>
              <a:rPr lang="de-DE" b="1" i="0" dirty="0">
                <a:solidFill>
                  <a:srgbClr val="444444"/>
                </a:solidFill>
                <a:effectLst/>
                <a:latin typeface="Helvetica" panose="020B0604020202020204" pitchFamily="34" charset="0"/>
              </a:rPr>
            </a:br>
            <a:endParaRPr lang="de-CH" dirty="0"/>
          </a:p>
        </p:txBody>
      </p:sp>
      <p:sp>
        <p:nvSpPr>
          <p:cNvPr id="4" name="Foliennummernplatzhalter 3"/>
          <p:cNvSpPr>
            <a:spLocks noGrp="1"/>
          </p:cNvSpPr>
          <p:nvPr>
            <p:ph type="sldNum" sz="quarter" idx="10"/>
          </p:nvPr>
        </p:nvSpPr>
        <p:spPr/>
        <p:txBody>
          <a:bodyPr/>
          <a:lstStyle/>
          <a:p>
            <a:pPr>
              <a:defRPr/>
            </a:pPr>
            <a:fld id="{B7E5DF31-511A-4964-9538-5D80541A3069}" type="slidenum">
              <a:rPr lang="de-CH" smtClean="0"/>
              <a:pPr>
                <a:defRPr/>
              </a:pPr>
              <a:t>8</a:t>
            </a:fld>
            <a:endParaRPr lang="de-CH"/>
          </a:p>
        </p:txBody>
      </p:sp>
    </p:spTree>
    <p:extLst>
      <p:ext uri="{BB962C8B-B14F-4D97-AF65-F5344CB8AC3E}">
        <p14:creationId xmlns:p14="http://schemas.microsoft.com/office/powerpoint/2010/main" val="201256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Frei sprechen – nicht ablesen: Das macht es leichter, zuzuhören.</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dirty="0"/>
            </a:br>
            <a:r>
              <a:rPr lang="de-CH" i="0" noProof="0" dirty="0"/>
              <a:t>Nachdem wir uns angesehen haben, wie viel Alkohol problematisch werden kann, schauen wir jetzt was eigentlich im Körper passiert, wenn wir Alkohol trinken.</a:t>
            </a:r>
            <a:r>
              <a:rPr lang="en-US" i="0" dirty="0"/>
              <a:t> </a:t>
            </a:r>
            <a:r>
              <a:rPr lang="de-DE" i="0" dirty="0"/>
              <a:t>Welche kurzfristigen und langfristigen Auswirkungen hat er auf unsere Gesundheit?</a:t>
            </a:r>
          </a:p>
          <a:p>
            <a:endParaRPr lang="en-US" dirty="0"/>
          </a:p>
        </p:txBody>
      </p:sp>
      <p:sp>
        <p:nvSpPr>
          <p:cNvPr id="4" name="Foliennummernplatzhalter 3"/>
          <p:cNvSpPr>
            <a:spLocks noGrp="1"/>
          </p:cNvSpPr>
          <p:nvPr>
            <p:ph type="sldNum" sz="quarter" idx="5"/>
          </p:nvPr>
        </p:nvSpPr>
        <p:spPr/>
        <p:txBody>
          <a:bodyPr/>
          <a:lstStyle/>
          <a:p>
            <a:pPr>
              <a:defRPr/>
            </a:pPr>
            <a:fld id="{B7E5DF31-511A-4964-9538-5D80541A3069}" type="slidenum">
              <a:rPr lang="de-CH" smtClean="0"/>
              <a:pPr>
                <a:defRPr/>
              </a:pPr>
              <a:t>9</a:t>
            </a:fld>
            <a:endParaRPr lang="de-CH"/>
          </a:p>
        </p:txBody>
      </p:sp>
    </p:spTree>
    <p:extLst>
      <p:ext uri="{BB962C8B-B14F-4D97-AF65-F5344CB8AC3E}">
        <p14:creationId xmlns:p14="http://schemas.microsoft.com/office/powerpoint/2010/main" val="28567275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feld 3"/>
          <p:cNvSpPr txBox="1"/>
          <p:nvPr/>
        </p:nvSpPr>
        <p:spPr>
          <a:xfrm>
            <a:off x="239184" y="3"/>
            <a:ext cx="11952816" cy="549275"/>
          </a:xfrm>
          <a:prstGeom prst="rect">
            <a:avLst/>
          </a:prstGeom>
          <a:solidFill>
            <a:schemeClr val="bg1"/>
          </a:solidFill>
        </p:spPr>
        <p:txBody>
          <a:bodyPr/>
          <a:lstStyle/>
          <a:p>
            <a:pPr>
              <a:defRPr/>
            </a:pPr>
            <a:endParaRPr lang="de-CH" sz="2000" dirty="0">
              <a:latin typeface="Arial" charset="0"/>
              <a:cs typeface="+mn-cs"/>
            </a:endParaRPr>
          </a:p>
        </p:txBody>
      </p:sp>
      <p:sp>
        <p:nvSpPr>
          <p:cNvPr id="7" name="Textfeld 6"/>
          <p:cNvSpPr txBox="1"/>
          <p:nvPr userDrawn="1"/>
        </p:nvSpPr>
        <p:spPr>
          <a:xfrm>
            <a:off x="239184" y="71267"/>
            <a:ext cx="11952816" cy="549275"/>
          </a:xfrm>
          <a:prstGeom prst="rect">
            <a:avLst/>
          </a:prstGeom>
          <a:solidFill>
            <a:schemeClr val="bg1"/>
          </a:solidFill>
        </p:spPr>
        <p:txBody>
          <a:bodyPr/>
          <a:lstStyle/>
          <a:p>
            <a:pPr>
              <a:defRPr/>
            </a:pPr>
            <a:endParaRPr lang="de-CH" sz="2000" dirty="0">
              <a:latin typeface="Arial" charset="0"/>
              <a:cs typeface="+mn-cs"/>
            </a:endParaRPr>
          </a:p>
        </p:txBody>
      </p:sp>
      <p:cxnSp>
        <p:nvCxnSpPr>
          <p:cNvPr id="8" name="Gerade Verbindung 7"/>
          <p:cNvCxnSpPr>
            <a:cxnSpLocks/>
          </p:cNvCxnSpPr>
          <p:nvPr userDrawn="1"/>
        </p:nvCxnSpPr>
        <p:spPr>
          <a:xfrm flipV="1">
            <a:off x="840233" y="620542"/>
            <a:ext cx="11016407" cy="27639"/>
          </a:xfrm>
          <a:prstGeom prst="line">
            <a:avLst/>
          </a:prstGeom>
          <a:ln w="19050">
            <a:solidFill>
              <a:srgbClr val="2C4281">
                <a:alpha val="25098"/>
              </a:srgbClr>
            </a:solidFill>
          </a:ln>
        </p:spPr>
        <p:style>
          <a:lnRef idx="1">
            <a:schemeClr val="accent1"/>
          </a:lnRef>
          <a:fillRef idx="0">
            <a:schemeClr val="accent1"/>
          </a:fillRef>
          <a:effectRef idx="0">
            <a:schemeClr val="accent1"/>
          </a:effectRef>
          <a:fontRef idx="minor">
            <a:schemeClr val="tx1"/>
          </a:fontRef>
        </p:style>
      </p:cxnSp>
      <p:pic>
        <p:nvPicPr>
          <p:cNvPr id="9" name="Bild 4"/>
          <p:cNvPicPr>
            <a:picLocks noChangeAspect="1" noChangeArrowheads="1"/>
          </p:cNvPicPr>
          <p:nvPr userDrawn="1"/>
        </p:nvPicPr>
        <p:blipFill>
          <a:blip r:embed="rId2" cstate="print"/>
          <a:srcRect r="40344" b="6667"/>
          <a:stretch>
            <a:fillRect/>
          </a:stretch>
        </p:blipFill>
        <p:spPr bwMode="auto">
          <a:xfrm>
            <a:off x="2367562" y="44624"/>
            <a:ext cx="4473875" cy="576009"/>
          </a:xfrm>
          <a:prstGeom prst="rect">
            <a:avLst/>
          </a:prstGeom>
          <a:noFill/>
          <a:ln w="9525">
            <a:noFill/>
            <a:miter lim="800000"/>
            <a:headEnd/>
            <a:tailEnd/>
          </a:ln>
        </p:spPr>
      </p:pic>
      <p:pic>
        <p:nvPicPr>
          <p:cNvPr id="10" name="Bild 4"/>
          <p:cNvPicPr>
            <a:picLocks noChangeAspect="1" noChangeArrowheads="1"/>
          </p:cNvPicPr>
          <p:nvPr userDrawn="1"/>
        </p:nvPicPr>
        <p:blipFill>
          <a:blip r:embed="rId2" cstate="print"/>
          <a:srcRect l="77223"/>
          <a:stretch>
            <a:fillRect/>
          </a:stretch>
        </p:blipFill>
        <p:spPr bwMode="auto">
          <a:xfrm>
            <a:off x="840235" y="99704"/>
            <a:ext cx="1379625" cy="498775"/>
          </a:xfrm>
          <a:prstGeom prst="rect">
            <a:avLst/>
          </a:prstGeom>
          <a:noFill/>
          <a:ln w="9525">
            <a:noFill/>
            <a:miter lim="800000"/>
            <a:headEnd/>
            <a:tailEnd/>
          </a:ln>
        </p:spPr>
      </p:pic>
      <p:sp>
        <p:nvSpPr>
          <p:cNvPr id="12" name="Titel 1"/>
          <p:cNvSpPr>
            <a:spLocks noGrp="1"/>
          </p:cNvSpPr>
          <p:nvPr userDrawn="1">
            <p:ph type="ctrTitle" hasCustomPrompt="1"/>
          </p:nvPr>
        </p:nvSpPr>
        <p:spPr>
          <a:xfrm>
            <a:off x="0" y="1844827"/>
            <a:ext cx="12192000" cy="3024335"/>
          </a:xfrm>
          <a:prstGeom prst="rect">
            <a:avLst/>
          </a:prstGeom>
          <a:solidFill>
            <a:srgbClr val="2C4281">
              <a:alpha val="25098"/>
            </a:srgbClr>
          </a:solidFill>
          <a:ln>
            <a:noFill/>
          </a:ln>
        </p:spPr>
        <p:txBody>
          <a:bodyPr lIns="756000" rIns="684000" anchor="ctr" anchorCtr="0">
            <a:noAutofit/>
          </a:bodyPr>
          <a:lstStyle>
            <a:lvl1pPr algn="l" defTabSz="914400" rtl="0" eaLnBrk="1" latinLnBrk="0" hangingPunct="1">
              <a:spcBef>
                <a:spcPct val="0"/>
              </a:spcBef>
              <a:buNone/>
              <a:defRPr lang="de-CH" sz="3200" kern="1200" dirty="0">
                <a:solidFill>
                  <a:srgbClr val="2C4281"/>
                </a:solidFill>
                <a:latin typeface="Calibri" pitchFamily="34" charset="0"/>
                <a:ea typeface="+mj-ea"/>
                <a:cs typeface="+mj-cs"/>
              </a:defRPr>
            </a:lvl1pPr>
          </a:lstStyle>
          <a:p>
            <a:r>
              <a:rPr lang="de-CH" sz="3200" dirty="0"/>
              <a:t>Präsentationstitel</a:t>
            </a:r>
          </a:p>
        </p:txBody>
      </p:sp>
      <p:cxnSp>
        <p:nvCxnSpPr>
          <p:cNvPr id="15" name="Gerade Verbindung 14"/>
          <p:cNvCxnSpPr/>
          <p:nvPr userDrawn="1"/>
        </p:nvCxnSpPr>
        <p:spPr>
          <a:xfrm>
            <a:off x="839416" y="6093296"/>
            <a:ext cx="10729192" cy="0"/>
          </a:xfrm>
          <a:prstGeom prst="line">
            <a:avLst/>
          </a:prstGeom>
          <a:ln w="19050">
            <a:solidFill>
              <a:srgbClr val="2C4281">
                <a:alpha val="25098"/>
              </a:srgbClr>
            </a:solidFill>
          </a:ln>
        </p:spPr>
        <p:style>
          <a:lnRef idx="1">
            <a:schemeClr val="accent1"/>
          </a:lnRef>
          <a:fillRef idx="0">
            <a:schemeClr val="accent1"/>
          </a:fillRef>
          <a:effectRef idx="0">
            <a:schemeClr val="accent1"/>
          </a:effectRef>
          <a:fontRef idx="minor">
            <a:schemeClr val="tx1"/>
          </a:fontRef>
        </p:style>
      </p:cxnSp>
      <p:sp>
        <p:nvSpPr>
          <p:cNvPr id="19" name="Inhaltsplatzhalter 18"/>
          <p:cNvSpPr>
            <a:spLocks noGrp="1"/>
          </p:cNvSpPr>
          <p:nvPr>
            <p:ph sz="quarter" idx="10" hasCustomPrompt="1"/>
          </p:nvPr>
        </p:nvSpPr>
        <p:spPr>
          <a:xfrm>
            <a:off x="914402" y="6092828"/>
            <a:ext cx="10462684" cy="688975"/>
          </a:xfrm>
          <a:prstGeom prst="rect">
            <a:avLst/>
          </a:prstGeom>
        </p:spPr>
        <p:txBody>
          <a:bodyPr anchor="ctr" anchorCtr="0"/>
          <a:lstStyle>
            <a:lvl1pPr>
              <a:buNone/>
              <a:defRPr lang="de-CH" sz="2400" b="0" kern="1200" dirty="0" smtClean="0">
                <a:solidFill>
                  <a:srgbClr val="2C4281"/>
                </a:solidFill>
                <a:latin typeface="Calibri" pitchFamily="34" charset="0"/>
                <a:ea typeface="+mn-ea"/>
                <a:cs typeface="Arial" pitchFamily="34" charset="0"/>
              </a:defRPr>
            </a:lvl1pPr>
          </a:lstStyle>
          <a:p>
            <a:pPr marL="0" lvl="0" indent="0" algn="l" rtl="0" fontAlgn="base">
              <a:spcBef>
                <a:spcPct val="20000"/>
              </a:spcBef>
              <a:spcAft>
                <a:spcPct val="0"/>
              </a:spcAft>
              <a:buNone/>
            </a:pPr>
            <a:r>
              <a:rPr lang="de-DE" dirty="0"/>
              <a:t>Präsentationsanlass</a:t>
            </a:r>
            <a:endParaRPr lang="de-CH" dirty="0"/>
          </a:p>
        </p:txBody>
      </p:sp>
      <p:sp>
        <p:nvSpPr>
          <p:cNvPr id="21" name="Inhaltsplatzhalter 20"/>
          <p:cNvSpPr>
            <a:spLocks noGrp="1"/>
          </p:cNvSpPr>
          <p:nvPr>
            <p:ph sz="quarter" idx="11" hasCustomPrompt="1"/>
          </p:nvPr>
        </p:nvSpPr>
        <p:spPr>
          <a:xfrm>
            <a:off x="914402" y="4868863"/>
            <a:ext cx="10462684" cy="1223962"/>
          </a:xfrm>
          <a:prstGeom prst="rect">
            <a:avLst/>
          </a:prstGeom>
        </p:spPr>
        <p:txBody>
          <a:bodyPr vert="horz" lIns="91440" tIns="45720" rIns="91440" bIns="45720" rtlCol="0" anchor="ctr" anchorCtr="0">
            <a:noAutofit/>
          </a:bodyPr>
          <a:lstStyle>
            <a:lvl1pPr>
              <a:buNone/>
              <a:defRPr lang="de-CH" sz="2600" b="0" kern="1200" dirty="0" err="1" smtClean="0">
                <a:solidFill>
                  <a:srgbClr val="2C4281"/>
                </a:solidFill>
                <a:latin typeface="Calibri" pitchFamily="34" charset="0"/>
                <a:ea typeface="+mn-ea"/>
                <a:cs typeface="Arial" pitchFamily="34" charset="0"/>
              </a:defRPr>
            </a:lvl1pPr>
          </a:lstStyle>
          <a:p>
            <a:pPr marL="0" lvl="0" indent="0" algn="l" rtl="0" fontAlgn="base">
              <a:spcBef>
                <a:spcPct val="20000"/>
              </a:spcBef>
              <a:spcAft>
                <a:spcPct val="0"/>
              </a:spcAft>
            </a:pPr>
            <a:r>
              <a:rPr lang="de-DE" dirty="0"/>
              <a:t>Autoren</a:t>
            </a:r>
          </a:p>
        </p:txBody>
      </p:sp>
      <p:pic>
        <p:nvPicPr>
          <p:cNvPr id="26" name="Picture 2" descr="C:\Users\jbecker\AppData\Local\Temp\uzh_logo_d_pos_gross.tif"/>
          <p:cNvPicPr>
            <a:picLocks noChangeAspect="1" noChangeArrowheads="1"/>
          </p:cNvPicPr>
          <p:nvPr userDrawn="1"/>
        </p:nvPicPr>
        <p:blipFill>
          <a:blip r:embed="rId3" cstate="print"/>
          <a:srcRect l="6459" t="15406" r="5914" b="14511"/>
          <a:stretch>
            <a:fillRect/>
          </a:stretch>
        </p:blipFill>
        <p:spPr bwMode="auto">
          <a:xfrm>
            <a:off x="10037812" y="44624"/>
            <a:ext cx="1542925" cy="517181"/>
          </a:xfrm>
          <a:prstGeom prst="rect">
            <a:avLst/>
          </a:prstGeom>
          <a:noFill/>
        </p:spPr>
      </p:pic>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106" y="71267"/>
            <a:ext cx="2211332" cy="532568"/>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4352" y="781776"/>
            <a:ext cx="2592288" cy="878824"/>
          </a:xfrm>
          <a:prstGeom prst="rect">
            <a:avLst/>
          </a:prstGeom>
        </p:spPr>
      </p:pic>
      <p:pic>
        <p:nvPicPr>
          <p:cNvPr id="6" name="Grafik 5"/>
          <p:cNvPicPr>
            <a:picLocks noChangeAspect="1"/>
          </p:cNvPicPr>
          <p:nvPr userDrawn="1"/>
        </p:nvPicPr>
        <p:blipFill>
          <a:blip r:embed="rId6"/>
          <a:stretch>
            <a:fillRect/>
          </a:stretch>
        </p:blipFill>
        <p:spPr>
          <a:xfrm>
            <a:off x="5237232" y="894683"/>
            <a:ext cx="2039342" cy="638923"/>
          </a:xfrm>
          <a:prstGeom prst="rect">
            <a:avLst/>
          </a:prstGeom>
        </p:spPr>
      </p:pic>
      <p:pic>
        <p:nvPicPr>
          <p:cNvPr id="14" name="Grafik 13"/>
          <p:cNvPicPr>
            <a:picLocks noChangeAspect="1"/>
          </p:cNvPicPr>
          <p:nvPr userDrawn="1"/>
        </p:nvPicPr>
        <p:blipFill>
          <a:blip r:embed="rId7"/>
          <a:stretch>
            <a:fillRect/>
          </a:stretch>
        </p:blipFill>
        <p:spPr>
          <a:xfrm>
            <a:off x="3168657" y="772172"/>
            <a:ext cx="1819234" cy="826153"/>
          </a:xfrm>
          <a:prstGeom prst="rect">
            <a:avLst/>
          </a:prstGeom>
        </p:spPr>
      </p:pic>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0235" y="773645"/>
            <a:ext cx="1846131" cy="86580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Titel-Folie">
    <p:spTree>
      <p:nvGrpSpPr>
        <p:cNvPr id="1" name=""/>
        <p:cNvGrpSpPr/>
        <p:nvPr/>
      </p:nvGrpSpPr>
      <p:grpSpPr>
        <a:xfrm>
          <a:off x="0" y="0"/>
          <a:ext cx="0" cy="0"/>
          <a:chOff x="0" y="0"/>
          <a:chExt cx="0" cy="0"/>
        </a:xfrm>
      </p:grpSpPr>
      <p:sp>
        <p:nvSpPr>
          <p:cNvPr id="4" name="Inhaltsplatzhalter 3"/>
          <p:cNvSpPr>
            <a:spLocks noGrp="1"/>
          </p:cNvSpPr>
          <p:nvPr>
            <p:ph sz="quarter" idx="11" hasCustomPrompt="1"/>
          </p:nvPr>
        </p:nvSpPr>
        <p:spPr>
          <a:xfrm>
            <a:off x="334435" y="548680"/>
            <a:ext cx="11518668" cy="2520403"/>
          </a:xfrm>
          <a:prstGeom prst="rect">
            <a:avLst/>
          </a:prstGeom>
          <a:solidFill>
            <a:srgbClr val="2C4281">
              <a:alpha val="25098"/>
            </a:srgbClr>
          </a:solidFill>
          <a:ln>
            <a:miter lim="800000"/>
            <a:headEnd/>
            <a:tailEnd/>
          </a:ln>
        </p:spPr>
        <p:txBody>
          <a:bodyPr vert="horz" wrap="square" lIns="91440" tIns="0" rIns="91440" bIns="0" numCol="1" rtlCol="0" anchor="ctr" anchorCtr="0" compatLnSpc="1">
            <a:prstTxWarp prst="textNoShape">
              <a:avLst/>
            </a:prstTxWarp>
            <a:noAutofit/>
          </a:bodyPr>
          <a:lstStyle>
            <a:lvl1pPr marL="0" marR="0" indent="0" algn="l" defTabSz="914400" rtl="0" eaLnBrk="1" fontAlgn="base" latinLnBrk="0" hangingPunct="1">
              <a:lnSpc>
                <a:spcPct val="100000"/>
              </a:lnSpc>
              <a:spcBef>
                <a:spcPct val="0"/>
              </a:spcBef>
              <a:spcAft>
                <a:spcPct val="0"/>
              </a:spcAft>
              <a:buClrTx/>
              <a:buSzTx/>
              <a:buFontTx/>
              <a:buNone/>
              <a:tabLst/>
              <a:defRPr kumimoji="0" lang="de-DE" sz="6600" b="0" i="0" u="none" strike="noStrike" kern="0" cap="all" spc="0" normalizeH="0" baseline="0" noProof="0" smtClean="0">
                <a:ln>
                  <a:noFill/>
                </a:ln>
                <a:solidFill>
                  <a:srgbClr val="2C4281"/>
                </a:solidFill>
                <a:effectLst/>
                <a:uLnTx/>
                <a:uFillTx/>
                <a:latin typeface="Calibri" pitchFamily="34" charset="0"/>
                <a:ea typeface="+mn-ea"/>
                <a:cs typeface="+mn-cs"/>
              </a:defRPr>
            </a:lvl1pPr>
            <a:lvl2pPr marL="0" marR="0" indent="0" algn="l" defTabSz="914400" rtl="0" eaLnBrk="1" fontAlgn="base" latinLnBrk="0" hangingPunct="1">
              <a:lnSpc>
                <a:spcPct val="100000"/>
              </a:lnSpc>
              <a:spcBef>
                <a:spcPct val="0"/>
              </a:spcBef>
              <a:spcAft>
                <a:spcPct val="0"/>
              </a:spcAft>
              <a:buClrTx/>
              <a:buSzTx/>
              <a:buFontTx/>
              <a:buNone/>
              <a:tabLst/>
              <a:defRPr kumimoji="0" lang="de-DE" sz="8800" b="0" i="0" u="none" strike="noStrike" kern="0" cap="none" spc="0" normalizeH="0" baseline="0" noProof="0" smtClean="0">
                <a:ln>
                  <a:noFill/>
                </a:ln>
                <a:solidFill>
                  <a:srgbClr val="2C4281"/>
                </a:solidFill>
                <a:effectLst/>
                <a:uLnTx/>
                <a:uFillTx/>
                <a:latin typeface="+mn-lt"/>
                <a:ea typeface="+mn-ea"/>
                <a:cs typeface="+mn-cs"/>
              </a:defRPr>
            </a:lvl2pPr>
            <a:lvl3pPr marL="0" marR="0" indent="0" algn="l" defTabSz="914400" rtl="0" eaLnBrk="1" fontAlgn="base" latinLnBrk="0" hangingPunct="1">
              <a:lnSpc>
                <a:spcPct val="100000"/>
              </a:lnSpc>
              <a:spcBef>
                <a:spcPct val="0"/>
              </a:spcBef>
              <a:spcAft>
                <a:spcPct val="0"/>
              </a:spcAft>
              <a:buClrTx/>
              <a:buSzTx/>
              <a:buFontTx/>
              <a:buNone/>
              <a:tabLst/>
              <a:defRPr kumimoji="0" lang="de-DE" sz="8800" b="0" i="0" u="none" strike="noStrike" kern="0" cap="none" spc="0" normalizeH="0" baseline="0" noProof="0" smtClean="0">
                <a:ln>
                  <a:noFill/>
                </a:ln>
                <a:solidFill>
                  <a:srgbClr val="2C4281"/>
                </a:solidFill>
                <a:effectLst/>
                <a:uLnTx/>
                <a:uFillTx/>
                <a:latin typeface="+mn-lt"/>
                <a:ea typeface="+mn-ea"/>
                <a:cs typeface="+mn-cs"/>
              </a:defRPr>
            </a:lvl3pPr>
            <a:lvl4pPr marL="0" marR="0" indent="0" algn="l" defTabSz="914400" rtl="0" eaLnBrk="1" fontAlgn="base" latinLnBrk="0" hangingPunct="1">
              <a:lnSpc>
                <a:spcPct val="100000"/>
              </a:lnSpc>
              <a:spcBef>
                <a:spcPct val="0"/>
              </a:spcBef>
              <a:spcAft>
                <a:spcPct val="0"/>
              </a:spcAft>
              <a:buClrTx/>
              <a:buSzTx/>
              <a:buFontTx/>
              <a:buNone/>
              <a:tabLst/>
              <a:defRPr kumimoji="0" lang="de-DE" sz="8800" b="0" i="0" u="none" strike="noStrike" kern="0" cap="none" spc="0" normalizeH="0" baseline="0" noProof="0" smtClean="0">
                <a:ln>
                  <a:noFill/>
                </a:ln>
                <a:solidFill>
                  <a:srgbClr val="2C4281"/>
                </a:solidFill>
                <a:effectLst/>
                <a:uLnTx/>
                <a:uFillTx/>
                <a:latin typeface="+mn-lt"/>
                <a:ea typeface="+mn-ea"/>
                <a:cs typeface="+mn-cs"/>
              </a:defRPr>
            </a:lvl4pPr>
            <a:lvl5pPr marL="0" marR="0" indent="0" algn="l" defTabSz="914400" rtl="0" eaLnBrk="1" fontAlgn="base" latinLnBrk="0" hangingPunct="1">
              <a:lnSpc>
                <a:spcPct val="100000"/>
              </a:lnSpc>
              <a:spcBef>
                <a:spcPct val="0"/>
              </a:spcBef>
              <a:spcAft>
                <a:spcPct val="0"/>
              </a:spcAft>
              <a:buClrTx/>
              <a:buSzTx/>
              <a:buFontTx/>
              <a:buNone/>
              <a:tabLst/>
              <a:defRPr kumimoji="0" lang="de-CH" sz="8800" b="0" i="0" u="none" strike="noStrike" kern="0" cap="none" spc="0" normalizeH="0" baseline="0" noProof="0" dirty="0" smtClean="0">
                <a:ln>
                  <a:noFill/>
                </a:ln>
                <a:solidFill>
                  <a:srgbClr val="2C4281"/>
                </a:solidFill>
                <a:effectLst/>
                <a:uLnTx/>
                <a:uFillTx/>
                <a:latin typeface="+mn-lt"/>
                <a:ea typeface="+mn-ea"/>
                <a:cs typeface="+mn-cs"/>
              </a:defRPr>
            </a:lvl5pPr>
          </a:lstStyle>
          <a:p>
            <a:pPr lvl="0"/>
            <a:r>
              <a:rPr lang="de-DE" dirty="0"/>
              <a:t>Abschnitt-titel</a:t>
            </a:r>
            <a:endParaRPr lang="de-CH" dirty="0"/>
          </a:p>
        </p:txBody>
      </p:sp>
      <p:pic>
        <p:nvPicPr>
          <p:cNvPr id="5" name="Bild 4"/>
          <p:cNvPicPr>
            <a:picLocks noChangeAspect="1" noChangeArrowheads="1"/>
          </p:cNvPicPr>
          <p:nvPr userDrawn="1"/>
        </p:nvPicPr>
        <p:blipFill>
          <a:blip r:embed="rId2" cstate="print"/>
          <a:srcRect l="77223"/>
          <a:stretch>
            <a:fillRect/>
          </a:stretch>
        </p:blipFill>
        <p:spPr bwMode="auto">
          <a:xfrm>
            <a:off x="10738034" y="129335"/>
            <a:ext cx="1115067" cy="358775"/>
          </a:xfrm>
          <a:prstGeom prst="rect">
            <a:avLst/>
          </a:prstGeom>
          <a:noFill/>
          <a:ln w="9525">
            <a:noFill/>
            <a:miter lim="800000"/>
            <a:headEnd/>
            <a:tailEnd/>
          </a:ln>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9896" y="44624"/>
            <a:ext cx="1644616" cy="4751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äre Folie">
    <p:spTree>
      <p:nvGrpSpPr>
        <p:cNvPr id="1" name=""/>
        <p:cNvGrpSpPr/>
        <p:nvPr/>
      </p:nvGrpSpPr>
      <p:grpSpPr>
        <a:xfrm>
          <a:off x="0" y="0"/>
          <a:ext cx="0" cy="0"/>
          <a:chOff x="0" y="0"/>
          <a:chExt cx="0" cy="0"/>
        </a:xfrm>
      </p:grpSpPr>
      <p:sp>
        <p:nvSpPr>
          <p:cNvPr id="7" name="Rectangle 6"/>
          <p:cNvSpPr>
            <a:spLocks noGrp="1" noChangeArrowheads="1"/>
          </p:cNvSpPr>
          <p:nvPr>
            <p:ph type="sldNum" sz="quarter" idx="13"/>
          </p:nvPr>
        </p:nvSpPr>
        <p:spPr>
          <a:xfrm>
            <a:off x="11067886" y="6519863"/>
            <a:ext cx="884767" cy="322262"/>
          </a:xfrm>
          <a:prstGeom prst="rect">
            <a:avLst/>
          </a:prstGeom>
        </p:spPr>
        <p:txBody>
          <a:bodyPr/>
          <a:lstStyle>
            <a:lvl1pPr algn="r">
              <a:defRPr sz="1400" smtClean="0">
                <a:solidFill>
                  <a:schemeClr val="tx1">
                    <a:lumMod val="65000"/>
                    <a:lumOff val="35000"/>
                  </a:schemeClr>
                </a:solidFill>
                <a:latin typeface="Calibri" pitchFamily="34" charset="0"/>
                <a:cs typeface="+mn-cs"/>
              </a:defRPr>
            </a:lvl1pPr>
          </a:lstStyle>
          <a:p>
            <a:pPr>
              <a:defRPr/>
            </a:pPr>
            <a:fld id="{396D3FA6-11F9-4BDE-B8B0-3E96A2522379}" type="slidenum">
              <a:rPr lang="de-CH" smtClean="0"/>
              <a:pPr>
                <a:defRPr/>
              </a:pPr>
              <a:t>‹Nr.›</a:t>
            </a:fld>
            <a:endParaRPr lang="de-CH" dirty="0"/>
          </a:p>
        </p:txBody>
      </p:sp>
      <p:sp>
        <p:nvSpPr>
          <p:cNvPr id="9" name="Rechteck 8"/>
          <p:cNvSpPr/>
          <p:nvPr userDrawn="1"/>
        </p:nvSpPr>
        <p:spPr>
          <a:xfrm>
            <a:off x="10893056" y="188640"/>
            <a:ext cx="1179608" cy="459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a:p>
        </p:txBody>
      </p:sp>
      <p:pic>
        <p:nvPicPr>
          <p:cNvPr id="11" name="Bild 4"/>
          <p:cNvPicPr>
            <a:picLocks noChangeAspect="1" noChangeArrowheads="1"/>
          </p:cNvPicPr>
          <p:nvPr userDrawn="1"/>
        </p:nvPicPr>
        <p:blipFill>
          <a:blip r:embed="rId2" cstate="print"/>
          <a:srcRect l="77223"/>
          <a:stretch>
            <a:fillRect/>
          </a:stretch>
        </p:blipFill>
        <p:spPr bwMode="auto">
          <a:xfrm>
            <a:off x="10846325" y="129335"/>
            <a:ext cx="1039840" cy="358775"/>
          </a:xfrm>
          <a:prstGeom prst="rect">
            <a:avLst/>
          </a:prstGeom>
          <a:noFill/>
          <a:ln w="9525">
            <a:noFill/>
            <a:miter lim="800000"/>
            <a:headEnd/>
            <a:tailEnd/>
          </a:ln>
        </p:spPr>
      </p:pic>
      <p:sp>
        <p:nvSpPr>
          <p:cNvPr id="16" name="Inhaltsplatzhalter 15"/>
          <p:cNvSpPr>
            <a:spLocks noGrp="1"/>
          </p:cNvSpPr>
          <p:nvPr>
            <p:ph sz="quarter" idx="14" hasCustomPrompt="1"/>
          </p:nvPr>
        </p:nvSpPr>
        <p:spPr>
          <a:xfrm>
            <a:off x="384668" y="549275"/>
            <a:ext cx="11468435" cy="1079500"/>
          </a:xfrm>
          <a:prstGeom prst="rect">
            <a:avLst/>
          </a:prstGeom>
          <a:solidFill>
            <a:srgbClr val="2C4281">
              <a:alpha val="25000"/>
            </a:srgbClr>
          </a:solidFill>
          <a:ln>
            <a:miter lim="800000"/>
            <a:headEnd/>
            <a:tailEnd/>
          </a:ln>
        </p:spPr>
        <p:txBody>
          <a:bodyPr vert="horz" wrap="none" lIns="91440" tIns="0" rIns="91440" bIns="0" numCol="1" rtlCol="0" anchor="ctr" anchorCtr="0" compatLnSpc="1">
            <a:prstTxWarp prst="textNoShape">
              <a:avLst/>
            </a:prstTxWarp>
            <a:noAutofit/>
          </a:bodyPr>
          <a:lstStyle>
            <a:lvl1pPr marL="0" marR="0" indent="0" algn="l" defTabSz="914400" rtl="0" eaLnBrk="1" fontAlgn="base" latinLnBrk="0" hangingPunct="1">
              <a:lnSpc>
                <a:spcPct val="100000"/>
              </a:lnSpc>
              <a:spcBef>
                <a:spcPct val="0"/>
              </a:spcBef>
              <a:spcAft>
                <a:spcPct val="0"/>
              </a:spcAft>
              <a:buClrTx/>
              <a:buSzTx/>
              <a:buFontTx/>
              <a:buNone/>
              <a:tabLst/>
              <a:defRPr kumimoji="0" lang="de-CH" sz="3200" b="0" i="0" u="none" strike="noStrike" kern="0" cap="none" spc="0" normalizeH="0" baseline="0" noProof="0" dirty="0" smtClean="0">
                <a:ln>
                  <a:noFill/>
                </a:ln>
                <a:solidFill>
                  <a:srgbClr val="2C4281"/>
                </a:solidFill>
                <a:effectLst/>
                <a:uLnTx/>
                <a:uFillTx/>
                <a:latin typeface="Calibri" pitchFamily="34" charset="0"/>
                <a:ea typeface="+mn-ea"/>
                <a:cs typeface="+mn-cs"/>
              </a:defRPr>
            </a:lvl1pPr>
          </a:lstStyle>
          <a:p>
            <a:pPr lvl="0"/>
            <a:r>
              <a:rPr lang="de-DE" dirty="0"/>
              <a:t>Folientitel</a:t>
            </a:r>
            <a:endParaRPr lang="de-CH" dirty="0"/>
          </a:p>
        </p:txBody>
      </p:sp>
      <p:sp>
        <p:nvSpPr>
          <p:cNvPr id="18" name="Inhaltsplatzhalter 17"/>
          <p:cNvSpPr>
            <a:spLocks noGrp="1"/>
          </p:cNvSpPr>
          <p:nvPr>
            <p:ph sz="quarter" idx="15" hasCustomPrompt="1"/>
          </p:nvPr>
        </p:nvSpPr>
        <p:spPr>
          <a:xfrm>
            <a:off x="389644" y="128591"/>
            <a:ext cx="8239069" cy="358775"/>
          </a:xfrm>
          <a:prstGeom prst="rect">
            <a:avLst/>
          </a:prstGeom>
        </p:spPr>
        <p:txBody>
          <a:bodyPr vert="horz" lIns="91440" tIns="45720" rIns="91440" bIns="36000" rtlCol="0" anchor="ctr" anchorCtr="0">
            <a:normAutofit/>
          </a:bodyPr>
          <a:lstStyle>
            <a:lvl1pPr algn="l" defTabSz="914400" rtl="0" eaLnBrk="1" latinLnBrk="0" hangingPunct="1">
              <a:spcBef>
                <a:spcPct val="0"/>
              </a:spcBef>
              <a:buNone/>
              <a:defRPr lang="de-CH" sz="2000" b="0" kern="1200" cap="all" dirty="0" smtClean="0">
                <a:solidFill>
                  <a:srgbClr val="2C4281"/>
                </a:solidFill>
                <a:latin typeface="Calibri" pitchFamily="34" charset="0"/>
                <a:ea typeface="+mj-ea"/>
                <a:cs typeface="+mj-cs"/>
              </a:defRPr>
            </a:lvl1pPr>
          </a:lstStyle>
          <a:p>
            <a:pPr lvl="0"/>
            <a:r>
              <a:rPr lang="de-DE" dirty="0"/>
              <a:t>Projekt-titel und/oder Abschnitt-titel (</a:t>
            </a:r>
            <a:r>
              <a:rPr lang="de-DE" dirty="0" err="1"/>
              <a:t>z.b</a:t>
            </a:r>
            <a:r>
              <a:rPr lang="de-DE" dirty="0"/>
              <a:t>. Einleitung)</a:t>
            </a:r>
            <a:endParaRPr lang="de-CH" dirty="0"/>
          </a:p>
        </p:txBody>
      </p:sp>
      <p:sp>
        <p:nvSpPr>
          <p:cNvPr id="20" name="Inhaltsplatzhalter 19"/>
          <p:cNvSpPr>
            <a:spLocks noGrp="1"/>
          </p:cNvSpPr>
          <p:nvPr>
            <p:ph sz="quarter" idx="16"/>
          </p:nvPr>
        </p:nvSpPr>
        <p:spPr>
          <a:xfrm>
            <a:off x="389641" y="1844675"/>
            <a:ext cx="11434059" cy="467518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76225" indent="-276225" algn="l" defTabSz="914400" rtl="0" eaLnBrk="1" latinLnBrk="0" hangingPunct="1">
              <a:buSzPct val="80000"/>
              <a:defRPr lang="de-DE" sz="2400" kern="1200" smtClean="0">
                <a:solidFill>
                  <a:schemeClr val="tx1"/>
                </a:solidFill>
                <a:latin typeface="Calibri" pitchFamily="34" charset="0"/>
                <a:ea typeface="+mn-ea"/>
                <a:cs typeface="+mn-cs"/>
              </a:defRPr>
            </a:lvl1pPr>
            <a:lvl2pPr marL="631825" indent="-273050" algn="l" defTabSz="914400" rtl="0" eaLnBrk="1" latinLnBrk="0" hangingPunct="1">
              <a:buSzPct val="80000"/>
              <a:tabLst/>
              <a:defRPr lang="de-DE" sz="2400" kern="1200" smtClean="0">
                <a:solidFill>
                  <a:schemeClr val="tx1"/>
                </a:solidFill>
                <a:latin typeface="Calibri" pitchFamily="34" charset="0"/>
                <a:ea typeface="+mn-ea"/>
                <a:cs typeface="+mn-cs"/>
              </a:defRPr>
            </a:lvl2pPr>
            <a:lvl3pPr marL="990600" indent="-274638" algn="l" defTabSz="914400" rtl="0" eaLnBrk="1" latinLnBrk="0" hangingPunct="1">
              <a:buSzPct val="80000"/>
              <a:defRPr lang="de-DE" sz="2200" kern="1200" smtClean="0">
                <a:solidFill>
                  <a:schemeClr val="tx1"/>
                </a:solidFill>
                <a:latin typeface="Calibri" pitchFamily="34" charset="0"/>
                <a:ea typeface="+mn-ea"/>
                <a:cs typeface="+mn-cs"/>
              </a:defRPr>
            </a:lvl3pPr>
            <a:lvl4pPr marL="1347788" indent="-273050" algn="l" defTabSz="914400" rtl="0" eaLnBrk="1" latinLnBrk="0" hangingPunct="1">
              <a:buSzPct val="80000"/>
              <a:defRPr lang="de-DE" sz="2200" kern="1200" smtClean="0">
                <a:solidFill>
                  <a:schemeClr val="tx1"/>
                </a:solidFill>
                <a:latin typeface="Calibri" pitchFamily="34" charset="0"/>
                <a:ea typeface="+mn-ea"/>
                <a:cs typeface="+mn-cs"/>
              </a:defRPr>
            </a:lvl4pPr>
            <a:lvl5pPr marL="1706563" indent="-273050" algn="l" defTabSz="914400" rtl="0" eaLnBrk="1" latinLnBrk="0" hangingPunct="1">
              <a:buSzPct val="80000"/>
              <a:defRPr lang="de-CH" sz="2200" kern="1200" dirty="0" smtClean="0">
                <a:solidFill>
                  <a:schemeClr val="tx1"/>
                </a:solidFill>
                <a:latin typeface="Calibri" pitchFamily="34" charset="0"/>
                <a:ea typeface="+mn-ea"/>
                <a:cs typeface="+mn-cs"/>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4864" y="71122"/>
            <a:ext cx="1533664" cy="4751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äre Folie - 2 Spalt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89643" y="1844824"/>
            <a:ext cx="5604759" cy="459048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61938" indent="-261938" algn="l" defTabSz="914400" rtl="0" eaLnBrk="1" fontAlgn="base" latinLnBrk="0" hangingPunct="1">
              <a:spcBef>
                <a:spcPct val="20000"/>
              </a:spcBef>
              <a:spcAft>
                <a:spcPct val="0"/>
              </a:spcAft>
              <a:buSzPct val="80000"/>
              <a:defRPr lang="de-DE" sz="2400" kern="1200" dirty="0" smtClean="0">
                <a:solidFill>
                  <a:schemeClr val="tx1"/>
                </a:solidFill>
                <a:latin typeface="Calibri" pitchFamily="34" charset="0"/>
                <a:ea typeface="+mn-ea"/>
                <a:cs typeface="+mn-cs"/>
              </a:defRPr>
            </a:lvl1pPr>
            <a:lvl2pPr marL="536575" indent="-274638" algn="l" defTabSz="914400" rtl="0" eaLnBrk="1" fontAlgn="base" latinLnBrk="0" hangingPunct="1">
              <a:spcBef>
                <a:spcPct val="20000"/>
              </a:spcBef>
              <a:spcAft>
                <a:spcPct val="0"/>
              </a:spcAft>
              <a:buSzPct val="80000"/>
              <a:tabLst>
                <a:tab pos="536575" algn="l"/>
              </a:tabLst>
              <a:defRPr lang="de-DE" sz="2400" kern="1200" dirty="0" smtClean="0">
                <a:solidFill>
                  <a:schemeClr val="tx1"/>
                </a:solidFill>
                <a:latin typeface="Calibri" pitchFamily="34" charset="0"/>
                <a:ea typeface="+mn-ea"/>
                <a:cs typeface="+mn-cs"/>
              </a:defRPr>
            </a:lvl2pPr>
            <a:lvl3pPr marL="900113" indent="-276225" algn="l" defTabSz="914400" rtl="0" eaLnBrk="1" fontAlgn="base" latinLnBrk="0" hangingPunct="1">
              <a:spcBef>
                <a:spcPct val="20000"/>
              </a:spcBef>
              <a:spcAft>
                <a:spcPct val="0"/>
              </a:spcAft>
              <a:buSzPct val="80000"/>
              <a:tabLst>
                <a:tab pos="900113" algn="l"/>
              </a:tabLst>
              <a:defRPr lang="de-DE" sz="2200" kern="1200" dirty="0" smtClean="0">
                <a:solidFill>
                  <a:schemeClr val="tx1"/>
                </a:solidFill>
                <a:latin typeface="Calibri" pitchFamily="34" charset="0"/>
                <a:ea typeface="+mn-ea"/>
                <a:cs typeface="+mn-cs"/>
              </a:defRPr>
            </a:lvl3pPr>
            <a:lvl4pPr marL="1160463" indent="-260350" algn="l" defTabSz="914400" rtl="0" eaLnBrk="1" fontAlgn="base" latinLnBrk="0" hangingPunct="1">
              <a:spcBef>
                <a:spcPct val="20000"/>
              </a:spcBef>
              <a:spcAft>
                <a:spcPct val="0"/>
              </a:spcAft>
              <a:tabLst>
                <a:tab pos="900113" algn="l"/>
              </a:tabLst>
              <a:defRPr lang="de-DE" sz="2200" kern="1200" dirty="0" smtClean="0">
                <a:solidFill>
                  <a:schemeClr val="tx1"/>
                </a:solidFill>
                <a:latin typeface="Calibri" pitchFamily="34" charset="0"/>
                <a:ea typeface="+mn-ea"/>
                <a:cs typeface="+mn-cs"/>
              </a:defRPr>
            </a:lvl4pPr>
            <a:lvl5pPr marL="1436688" indent="-276225" algn="l" defTabSz="914400" rtl="0" eaLnBrk="1" fontAlgn="base" latinLnBrk="0" hangingPunct="1">
              <a:spcBef>
                <a:spcPct val="20000"/>
              </a:spcBef>
              <a:spcAft>
                <a:spcPct val="0"/>
              </a:spcAft>
              <a:defRPr lang="de-CH" sz="2200" kern="12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56009" y="1844824"/>
            <a:ext cx="5697095" cy="459048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61938" indent="-261938" algn="l" defTabSz="914400" rtl="0" eaLnBrk="1" fontAlgn="base" latinLnBrk="0" hangingPunct="1">
              <a:spcBef>
                <a:spcPct val="20000"/>
              </a:spcBef>
              <a:spcAft>
                <a:spcPct val="0"/>
              </a:spcAft>
              <a:buSzPct val="80000"/>
              <a:defRPr lang="de-DE" sz="2400" kern="1200" dirty="0" smtClean="0">
                <a:solidFill>
                  <a:schemeClr val="tx1"/>
                </a:solidFill>
                <a:latin typeface="Calibri" pitchFamily="34" charset="0"/>
                <a:ea typeface="+mn-ea"/>
                <a:cs typeface="+mn-cs"/>
              </a:defRPr>
            </a:lvl1pPr>
            <a:lvl2pPr marL="536575" indent="-274638" algn="l" defTabSz="914400" rtl="0" eaLnBrk="1" fontAlgn="base" latinLnBrk="0" hangingPunct="1">
              <a:spcBef>
                <a:spcPct val="20000"/>
              </a:spcBef>
              <a:spcAft>
                <a:spcPct val="0"/>
              </a:spcAft>
              <a:buSzPct val="80000"/>
              <a:defRPr lang="de-DE" sz="2400" kern="1200" dirty="0" smtClean="0">
                <a:solidFill>
                  <a:schemeClr val="tx1"/>
                </a:solidFill>
                <a:latin typeface="Calibri" pitchFamily="34" charset="0"/>
                <a:ea typeface="+mn-ea"/>
                <a:cs typeface="+mn-cs"/>
              </a:defRPr>
            </a:lvl2pPr>
            <a:lvl3pPr marL="812800" indent="-276225" algn="l" defTabSz="914400" rtl="0" eaLnBrk="1" fontAlgn="base" latinLnBrk="0" hangingPunct="1">
              <a:spcBef>
                <a:spcPct val="20000"/>
              </a:spcBef>
              <a:spcAft>
                <a:spcPct val="0"/>
              </a:spcAft>
              <a:defRPr lang="de-DE" sz="2200" kern="1200" dirty="0" smtClean="0">
                <a:solidFill>
                  <a:schemeClr val="tx1"/>
                </a:solidFill>
                <a:latin typeface="Calibri" pitchFamily="34" charset="0"/>
                <a:ea typeface="+mn-ea"/>
                <a:cs typeface="+mn-cs"/>
              </a:defRPr>
            </a:lvl3pPr>
            <a:lvl4pPr marL="1074738" indent="-261938" algn="l" defTabSz="914400" rtl="0" eaLnBrk="1" fontAlgn="base" latinLnBrk="0" hangingPunct="1">
              <a:spcBef>
                <a:spcPct val="20000"/>
              </a:spcBef>
              <a:spcAft>
                <a:spcPct val="0"/>
              </a:spcAft>
              <a:defRPr lang="de-DE" sz="2200" kern="1200" dirty="0" smtClean="0">
                <a:solidFill>
                  <a:schemeClr val="tx1"/>
                </a:solidFill>
                <a:latin typeface="Calibri" pitchFamily="34" charset="0"/>
                <a:ea typeface="+mn-ea"/>
                <a:cs typeface="+mn-cs"/>
              </a:defRPr>
            </a:lvl4pPr>
            <a:lvl5pPr marL="1349375" indent="-274638" algn="l" defTabSz="914400" rtl="0" eaLnBrk="1" fontAlgn="base" latinLnBrk="0" hangingPunct="1">
              <a:spcBef>
                <a:spcPct val="20000"/>
              </a:spcBef>
              <a:spcAft>
                <a:spcPct val="0"/>
              </a:spcAft>
              <a:defRPr lang="de-CH" sz="2200" kern="12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marL="261938" lvl="0" indent="-261938" algn="l" defTabSz="914400" rtl="0" eaLnBrk="1" fontAlgn="base" latinLnBrk="0" hangingPunct="1">
              <a:spcBef>
                <a:spcPct val="20000"/>
              </a:spcBef>
              <a:spcAft>
                <a:spcPct val="0"/>
              </a:spcAft>
              <a:buSzPct val="80000"/>
              <a:buChar char="•"/>
            </a:pPr>
            <a:r>
              <a:rPr lang="de-DE"/>
              <a:t>Formatvorlagen des Textmasters bearbeiten</a:t>
            </a:r>
          </a:p>
          <a:p>
            <a:pPr marL="261938" lvl="1" indent="-261938" algn="l" defTabSz="914400" rtl="0" eaLnBrk="1" fontAlgn="base" latinLnBrk="0" hangingPunct="1">
              <a:spcBef>
                <a:spcPct val="20000"/>
              </a:spcBef>
              <a:spcAft>
                <a:spcPct val="0"/>
              </a:spcAft>
              <a:buSzPct val="80000"/>
              <a:buChar char="•"/>
            </a:pPr>
            <a:r>
              <a:rPr lang="de-DE"/>
              <a:t>Zweite Ebene</a:t>
            </a:r>
          </a:p>
          <a:p>
            <a:pPr marL="261938" lvl="2" indent="-261938" algn="l" defTabSz="914400" rtl="0" eaLnBrk="1" fontAlgn="base" latinLnBrk="0" hangingPunct="1">
              <a:spcBef>
                <a:spcPct val="20000"/>
              </a:spcBef>
              <a:spcAft>
                <a:spcPct val="0"/>
              </a:spcAft>
              <a:buSzPct val="80000"/>
              <a:buChar char="•"/>
            </a:pPr>
            <a:r>
              <a:rPr lang="de-DE"/>
              <a:t>Dritte Ebene</a:t>
            </a:r>
          </a:p>
          <a:p>
            <a:pPr marL="261938" lvl="3" indent="-261938" algn="l" defTabSz="914400" rtl="0" eaLnBrk="1" fontAlgn="base" latinLnBrk="0" hangingPunct="1">
              <a:spcBef>
                <a:spcPct val="20000"/>
              </a:spcBef>
              <a:spcAft>
                <a:spcPct val="0"/>
              </a:spcAft>
              <a:buSzPct val="80000"/>
              <a:buChar char="•"/>
            </a:pPr>
            <a:r>
              <a:rPr lang="de-DE"/>
              <a:t>Vierte Ebene</a:t>
            </a:r>
          </a:p>
          <a:p>
            <a:pPr marL="261938" lvl="4" indent="-261938" algn="l" defTabSz="914400" rtl="0" eaLnBrk="1" fontAlgn="base" latinLnBrk="0" hangingPunct="1">
              <a:spcBef>
                <a:spcPct val="20000"/>
              </a:spcBef>
              <a:spcAft>
                <a:spcPct val="0"/>
              </a:spcAft>
              <a:buSzPct val="80000"/>
              <a:buChar char="•"/>
            </a:pPr>
            <a:r>
              <a:rPr lang="de-DE"/>
              <a:t>Fünfte Ebene</a:t>
            </a:r>
            <a:endParaRPr lang="de-CH" dirty="0"/>
          </a:p>
        </p:txBody>
      </p:sp>
      <p:sp>
        <p:nvSpPr>
          <p:cNvPr id="6" name="Inhaltsplatzhalter 15"/>
          <p:cNvSpPr>
            <a:spLocks noGrp="1"/>
          </p:cNvSpPr>
          <p:nvPr>
            <p:ph sz="quarter" idx="14" hasCustomPrompt="1"/>
          </p:nvPr>
        </p:nvSpPr>
        <p:spPr>
          <a:xfrm>
            <a:off x="384668" y="549275"/>
            <a:ext cx="11468435" cy="1079500"/>
          </a:xfrm>
          <a:prstGeom prst="rect">
            <a:avLst/>
          </a:prstGeom>
          <a:solidFill>
            <a:srgbClr val="2C4281">
              <a:alpha val="25000"/>
            </a:srgbClr>
          </a:solidFill>
          <a:ln>
            <a:miter lim="800000"/>
            <a:headEnd/>
            <a:tailEnd/>
          </a:ln>
        </p:spPr>
        <p:txBody>
          <a:bodyPr vert="horz" wrap="none" lIns="91440" tIns="0" rIns="91440" bIns="0" numCol="1" rtlCol="0" anchor="ctr" anchorCtr="0" compatLnSpc="1">
            <a:prstTxWarp prst="textNoShape">
              <a:avLst/>
            </a:prstTxWarp>
            <a:noAutofit/>
          </a:bodyPr>
          <a:lstStyle>
            <a:lvl1pPr marL="0" marR="0" indent="0" algn="l" defTabSz="914400" rtl="0" eaLnBrk="1" fontAlgn="base" latinLnBrk="0" hangingPunct="1">
              <a:lnSpc>
                <a:spcPct val="100000"/>
              </a:lnSpc>
              <a:spcBef>
                <a:spcPct val="0"/>
              </a:spcBef>
              <a:spcAft>
                <a:spcPct val="0"/>
              </a:spcAft>
              <a:buClrTx/>
              <a:buSzTx/>
              <a:buFontTx/>
              <a:buNone/>
              <a:tabLst/>
              <a:defRPr kumimoji="0" lang="de-CH" sz="3200" b="0" i="0" u="none" strike="noStrike" kern="0" cap="none" spc="0" normalizeH="0" baseline="0" noProof="0" dirty="0" smtClean="0">
                <a:ln>
                  <a:noFill/>
                </a:ln>
                <a:solidFill>
                  <a:srgbClr val="2C4281"/>
                </a:solidFill>
                <a:effectLst/>
                <a:uLnTx/>
                <a:uFillTx/>
                <a:latin typeface="Calibri" pitchFamily="34" charset="0"/>
                <a:ea typeface="+mn-ea"/>
                <a:cs typeface="+mn-cs"/>
              </a:defRPr>
            </a:lvl1pPr>
          </a:lstStyle>
          <a:p>
            <a:pPr lvl="0"/>
            <a:r>
              <a:rPr lang="de-DE" dirty="0"/>
              <a:t>Folientitel</a:t>
            </a:r>
            <a:endParaRPr lang="de-CH" dirty="0"/>
          </a:p>
        </p:txBody>
      </p:sp>
      <p:pic>
        <p:nvPicPr>
          <p:cNvPr id="8" name="Bild 4"/>
          <p:cNvPicPr>
            <a:picLocks noChangeAspect="1" noChangeArrowheads="1"/>
          </p:cNvPicPr>
          <p:nvPr userDrawn="1"/>
        </p:nvPicPr>
        <p:blipFill>
          <a:blip r:embed="rId2" cstate="print"/>
          <a:srcRect l="77223"/>
          <a:stretch>
            <a:fillRect/>
          </a:stretch>
        </p:blipFill>
        <p:spPr bwMode="auto">
          <a:xfrm>
            <a:off x="10786856" y="129335"/>
            <a:ext cx="1066245" cy="358775"/>
          </a:xfrm>
          <a:prstGeom prst="rect">
            <a:avLst/>
          </a:prstGeom>
          <a:noFill/>
          <a:ln w="9525">
            <a:noFill/>
            <a:miter lim="800000"/>
            <a:headEnd/>
            <a:tailEnd/>
          </a:ln>
        </p:spPr>
      </p:pic>
      <p:sp>
        <p:nvSpPr>
          <p:cNvPr id="9" name="Inhaltsplatzhalter 17"/>
          <p:cNvSpPr>
            <a:spLocks noGrp="1"/>
          </p:cNvSpPr>
          <p:nvPr>
            <p:ph sz="quarter" idx="15" hasCustomPrompt="1"/>
          </p:nvPr>
        </p:nvSpPr>
        <p:spPr>
          <a:xfrm>
            <a:off x="389644" y="128591"/>
            <a:ext cx="8106625" cy="358775"/>
          </a:xfrm>
          <a:prstGeom prst="rect">
            <a:avLst/>
          </a:prstGeom>
        </p:spPr>
        <p:txBody>
          <a:bodyPr vert="horz" lIns="91440" tIns="45720" rIns="91440" bIns="36000" rtlCol="0" anchor="ctr" anchorCtr="0">
            <a:normAutofit/>
          </a:bodyPr>
          <a:lstStyle>
            <a:lvl1pPr algn="l" defTabSz="914400" rtl="0" eaLnBrk="1" latinLnBrk="0" hangingPunct="1">
              <a:spcBef>
                <a:spcPct val="0"/>
              </a:spcBef>
              <a:buNone/>
              <a:defRPr lang="de-CH" sz="2000" b="0" kern="1200" cap="all" dirty="0" smtClean="0">
                <a:solidFill>
                  <a:srgbClr val="2C4281"/>
                </a:solidFill>
                <a:latin typeface="Calibri" pitchFamily="34" charset="0"/>
                <a:ea typeface="+mj-ea"/>
                <a:cs typeface="+mj-cs"/>
              </a:defRPr>
            </a:lvl1pPr>
          </a:lstStyle>
          <a:p>
            <a:pPr lvl="0"/>
            <a:r>
              <a:rPr lang="de-DE" dirty="0"/>
              <a:t>Projekt-titel und/oder Abschnitt-titel (Z.B. Einleitung)</a:t>
            </a:r>
            <a:endParaRPr lang="de-CH" dirty="0"/>
          </a:p>
        </p:txBody>
      </p:sp>
      <p:sp>
        <p:nvSpPr>
          <p:cNvPr id="10" name="Rectangle 6"/>
          <p:cNvSpPr>
            <a:spLocks noGrp="1" noChangeArrowheads="1"/>
          </p:cNvSpPr>
          <p:nvPr>
            <p:ph type="sldNum" sz="quarter" idx="13"/>
          </p:nvPr>
        </p:nvSpPr>
        <p:spPr>
          <a:xfrm>
            <a:off x="11067886" y="6519863"/>
            <a:ext cx="884767" cy="322262"/>
          </a:xfrm>
          <a:prstGeom prst="rect">
            <a:avLst/>
          </a:prstGeom>
        </p:spPr>
        <p:txBody>
          <a:bodyPr/>
          <a:lstStyle>
            <a:lvl1pPr algn="r">
              <a:defRPr sz="1400" smtClean="0">
                <a:solidFill>
                  <a:schemeClr val="tx1">
                    <a:lumMod val="65000"/>
                    <a:lumOff val="35000"/>
                  </a:schemeClr>
                </a:solidFill>
                <a:latin typeface="Calibri" pitchFamily="34" charset="0"/>
                <a:cs typeface="+mn-cs"/>
              </a:defRPr>
            </a:lvl1pPr>
          </a:lstStyle>
          <a:p>
            <a:pPr>
              <a:defRPr/>
            </a:pPr>
            <a:fld id="{396D3FA6-11F9-4BDE-B8B0-3E96A2522379}" type="slidenum">
              <a:rPr lang="de-CH" smtClean="0"/>
              <a:pPr>
                <a:defRPr/>
              </a:pPr>
              <a:t>‹Nr.›</a:t>
            </a:fld>
            <a:endParaRPr lang="de-CH" dirty="0"/>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71122"/>
            <a:ext cx="1572608" cy="4751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UZH-englisch">
    <p:spTree>
      <p:nvGrpSpPr>
        <p:cNvPr id="1" name=""/>
        <p:cNvGrpSpPr/>
        <p:nvPr/>
      </p:nvGrpSpPr>
      <p:grpSpPr>
        <a:xfrm>
          <a:off x="0" y="0"/>
          <a:ext cx="0" cy="0"/>
          <a:chOff x="0" y="0"/>
          <a:chExt cx="0" cy="0"/>
        </a:xfrm>
      </p:grpSpPr>
      <p:sp>
        <p:nvSpPr>
          <p:cNvPr id="4" name="Textfeld 3"/>
          <p:cNvSpPr txBox="1"/>
          <p:nvPr/>
        </p:nvSpPr>
        <p:spPr>
          <a:xfrm>
            <a:off x="239184" y="3"/>
            <a:ext cx="11952816" cy="549275"/>
          </a:xfrm>
          <a:prstGeom prst="rect">
            <a:avLst/>
          </a:prstGeom>
          <a:solidFill>
            <a:schemeClr val="bg1"/>
          </a:solidFill>
        </p:spPr>
        <p:txBody>
          <a:bodyPr/>
          <a:lstStyle/>
          <a:p>
            <a:pPr>
              <a:defRPr/>
            </a:pPr>
            <a:endParaRPr lang="de-CH" sz="2000" dirty="0">
              <a:latin typeface="Arial" charset="0"/>
              <a:cs typeface="+mn-cs"/>
            </a:endParaRPr>
          </a:p>
        </p:txBody>
      </p:sp>
      <p:sp>
        <p:nvSpPr>
          <p:cNvPr id="7" name="Textfeld 6"/>
          <p:cNvSpPr txBox="1"/>
          <p:nvPr userDrawn="1"/>
        </p:nvSpPr>
        <p:spPr>
          <a:xfrm>
            <a:off x="239184" y="71267"/>
            <a:ext cx="11952816" cy="549275"/>
          </a:xfrm>
          <a:prstGeom prst="rect">
            <a:avLst/>
          </a:prstGeom>
          <a:solidFill>
            <a:schemeClr val="bg1"/>
          </a:solidFill>
        </p:spPr>
        <p:txBody>
          <a:bodyPr/>
          <a:lstStyle/>
          <a:p>
            <a:pPr>
              <a:defRPr/>
            </a:pPr>
            <a:endParaRPr lang="de-CH" sz="2000" dirty="0">
              <a:latin typeface="Arial" charset="0"/>
              <a:cs typeface="+mn-cs"/>
            </a:endParaRPr>
          </a:p>
        </p:txBody>
      </p:sp>
      <p:cxnSp>
        <p:nvCxnSpPr>
          <p:cNvPr id="8" name="Gerade Verbindung 7"/>
          <p:cNvCxnSpPr/>
          <p:nvPr userDrawn="1"/>
        </p:nvCxnSpPr>
        <p:spPr>
          <a:xfrm>
            <a:off x="815413" y="692696"/>
            <a:ext cx="10753195" cy="0"/>
          </a:xfrm>
          <a:prstGeom prst="line">
            <a:avLst/>
          </a:prstGeom>
          <a:ln w="19050">
            <a:solidFill>
              <a:srgbClr val="2C4281">
                <a:alpha val="25098"/>
              </a:srgbClr>
            </a:solidFill>
          </a:ln>
        </p:spPr>
        <p:style>
          <a:lnRef idx="1">
            <a:schemeClr val="accent1"/>
          </a:lnRef>
          <a:fillRef idx="0">
            <a:schemeClr val="accent1"/>
          </a:fillRef>
          <a:effectRef idx="0">
            <a:schemeClr val="accent1"/>
          </a:effectRef>
          <a:fontRef idx="minor">
            <a:schemeClr val="tx1"/>
          </a:fontRef>
        </p:style>
      </p:cxnSp>
      <p:pic>
        <p:nvPicPr>
          <p:cNvPr id="9" name="Bild 4"/>
          <p:cNvPicPr>
            <a:picLocks noChangeAspect="1" noChangeArrowheads="1"/>
          </p:cNvPicPr>
          <p:nvPr userDrawn="1"/>
        </p:nvPicPr>
        <p:blipFill>
          <a:blip r:embed="rId2" cstate="print"/>
          <a:srcRect r="40344" b="6667"/>
          <a:stretch>
            <a:fillRect/>
          </a:stretch>
        </p:blipFill>
        <p:spPr bwMode="auto">
          <a:xfrm>
            <a:off x="2651122" y="104912"/>
            <a:ext cx="5185073" cy="523701"/>
          </a:xfrm>
          <a:prstGeom prst="rect">
            <a:avLst/>
          </a:prstGeom>
          <a:noFill/>
          <a:ln w="9525">
            <a:noFill/>
            <a:miter lim="800000"/>
            <a:headEnd/>
            <a:tailEnd/>
          </a:ln>
        </p:spPr>
      </p:pic>
      <p:pic>
        <p:nvPicPr>
          <p:cNvPr id="10" name="Bild 4"/>
          <p:cNvPicPr>
            <a:picLocks noChangeAspect="1" noChangeArrowheads="1"/>
          </p:cNvPicPr>
          <p:nvPr userDrawn="1"/>
        </p:nvPicPr>
        <p:blipFill>
          <a:blip r:embed="rId2" cstate="print"/>
          <a:srcRect l="77223"/>
          <a:stretch>
            <a:fillRect/>
          </a:stretch>
        </p:blipFill>
        <p:spPr bwMode="auto">
          <a:xfrm>
            <a:off x="911428" y="144219"/>
            <a:ext cx="1598941" cy="453481"/>
          </a:xfrm>
          <a:prstGeom prst="rect">
            <a:avLst/>
          </a:prstGeom>
          <a:noFill/>
          <a:ln w="9525">
            <a:noFill/>
            <a:miter lim="800000"/>
            <a:headEnd/>
            <a:tailEnd/>
          </a:ln>
        </p:spPr>
      </p:pic>
      <p:sp>
        <p:nvSpPr>
          <p:cNvPr id="12" name="Titel 1"/>
          <p:cNvSpPr>
            <a:spLocks noGrp="1"/>
          </p:cNvSpPr>
          <p:nvPr userDrawn="1">
            <p:ph type="ctrTitle" hasCustomPrompt="1"/>
          </p:nvPr>
        </p:nvSpPr>
        <p:spPr>
          <a:xfrm>
            <a:off x="0" y="1844827"/>
            <a:ext cx="12192000" cy="3024335"/>
          </a:xfrm>
          <a:prstGeom prst="rect">
            <a:avLst/>
          </a:prstGeom>
          <a:solidFill>
            <a:srgbClr val="2C4281">
              <a:alpha val="25098"/>
            </a:srgbClr>
          </a:solidFill>
          <a:ln>
            <a:noFill/>
          </a:ln>
        </p:spPr>
        <p:txBody>
          <a:bodyPr lIns="756000" rIns="684000" anchor="ctr" anchorCtr="0">
            <a:noAutofit/>
          </a:bodyPr>
          <a:lstStyle>
            <a:lvl1pPr algn="l" defTabSz="914400" rtl="0" eaLnBrk="1" latinLnBrk="0" hangingPunct="1">
              <a:spcBef>
                <a:spcPct val="0"/>
              </a:spcBef>
              <a:buNone/>
              <a:defRPr lang="de-CH" sz="3200" kern="1200" dirty="0">
                <a:solidFill>
                  <a:srgbClr val="2C4281"/>
                </a:solidFill>
                <a:latin typeface="Calibri" pitchFamily="34" charset="0"/>
                <a:ea typeface="+mj-ea"/>
                <a:cs typeface="+mj-cs"/>
              </a:defRPr>
            </a:lvl1pPr>
          </a:lstStyle>
          <a:p>
            <a:r>
              <a:rPr lang="de-CH" sz="3200" dirty="0"/>
              <a:t>Präsentationstitel</a:t>
            </a:r>
          </a:p>
        </p:txBody>
      </p:sp>
      <p:cxnSp>
        <p:nvCxnSpPr>
          <p:cNvPr id="15" name="Gerade Verbindung 14"/>
          <p:cNvCxnSpPr/>
          <p:nvPr userDrawn="1"/>
        </p:nvCxnSpPr>
        <p:spPr>
          <a:xfrm>
            <a:off x="839416" y="6093296"/>
            <a:ext cx="10729192" cy="0"/>
          </a:xfrm>
          <a:prstGeom prst="line">
            <a:avLst/>
          </a:prstGeom>
          <a:ln w="19050">
            <a:solidFill>
              <a:srgbClr val="2C4281">
                <a:alpha val="25098"/>
              </a:srgbClr>
            </a:solidFill>
          </a:ln>
        </p:spPr>
        <p:style>
          <a:lnRef idx="1">
            <a:schemeClr val="accent1"/>
          </a:lnRef>
          <a:fillRef idx="0">
            <a:schemeClr val="accent1"/>
          </a:fillRef>
          <a:effectRef idx="0">
            <a:schemeClr val="accent1"/>
          </a:effectRef>
          <a:fontRef idx="minor">
            <a:schemeClr val="tx1"/>
          </a:fontRef>
        </p:style>
      </p:cxnSp>
      <p:sp>
        <p:nvSpPr>
          <p:cNvPr id="19" name="Inhaltsplatzhalter 18"/>
          <p:cNvSpPr>
            <a:spLocks noGrp="1"/>
          </p:cNvSpPr>
          <p:nvPr>
            <p:ph sz="quarter" idx="10" hasCustomPrompt="1"/>
          </p:nvPr>
        </p:nvSpPr>
        <p:spPr>
          <a:xfrm>
            <a:off x="914402" y="6092828"/>
            <a:ext cx="10462684" cy="688975"/>
          </a:xfrm>
          <a:prstGeom prst="rect">
            <a:avLst/>
          </a:prstGeom>
        </p:spPr>
        <p:txBody>
          <a:bodyPr anchor="ctr" anchorCtr="0"/>
          <a:lstStyle>
            <a:lvl1pPr>
              <a:buNone/>
              <a:defRPr lang="de-CH" sz="2400" b="0" kern="1200" dirty="0" smtClean="0">
                <a:solidFill>
                  <a:srgbClr val="2C4281"/>
                </a:solidFill>
                <a:latin typeface="Calibri" pitchFamily="34" charset="0"/>
                <a:ea typeface="+mn-ea"/>
                <a:cs typeface="Arial" pitchFamily="34" charset="0"/>
              </a:defRPr>
            </a:lvl1pPr>
          </a:lstStyle>
          <a:p>
            <a:pPr marL="0" lvl="0" indent="0" algn="l" rtl="0" fontAlgn="base">
              <a:spcBef>
                <a:spcPct val="20000"/>
              </a:spcBef>
              <a:spcAft>
                <a:spcPct val="0"/>
              </a:spcAft>
              <a:buNone/>
            </a:pPr>
            <a:r>
              <a:rPr lang="de-DE" dirty="0"/>
              <a:t>Präsentationsanlass</a:t>
            </a:r>
            <a:endParaRPr lang="de-CH" dirty="0"/>
          </a:p>
        </p:txBody>
      </p:sp>
      <p:sp>
        <p:nvSpPr>
          <p:cNvPr id="21" name="Inhaltsplatzhalter 20"/>
          <p:cNvSpPr>
            <a:spLocks noGrp="1"/>
          </p:cNvSpPr>
          <p:nvPr>
            <p:ph sz="quarter" idx="11" hasCustomPrompt="1"/>
          </p:nvPr>
        </p:nvSpPr>
        <p:spPr>
          <a:xfrm>
            <a:off x="914402" y="4868863"/>
            <a:ext cx="10462684" cy="1223962"/>
          </a:xfrm>
          <a:prstGeom prst="rect">
            <a:avLst/>
          </a:prstGeom>
        </p:spPr>
        <p:txBody>
          <a:bodyPr vert="horz" lIns="91440" tIns="45720" rIns="91440" bIns="45720" rtlCol="0" anchor="ctr" anchorCtr="0">
            <a:noAutofit/>
          </a:bodyPr>
          <a:lstStyle>
            <a:lvl1pPr>
              <a:buNone/>
              <a:defRPr lang="de-CH" sz="2600" b="0" kern="1200" dirty="0" err="1" smtClean="0">
                <a:solidFill>
                  <a:srgbClr val="2C4281"/>
                </a:solidFill>
                <a:latin typeface="Calibri" pitchFamily="34" charset="0"/>
                <a:ea typeface="+mn-ea"/>
                <a:cs typeface="Arial" pitchFamily="34" charset="0"/>
              </a:defRPr>
            </a:lvl1pPr>
          </a:lstStyle>
          <a:p>
            <a:pPr marL="0" lvl="0" indent="0" algn="l" rtl="0" fontAlgn="base">
              <a:spcBef>
                <a:spcPct val="20000"/>
              </a:spcBef>
              <a:spcAft>
                <a:spcPct val="0"/>
              </a:spcAft>
            </a:pPr>
            <a:r>
              <a:rPr lang="de-DE" dirty="0"/>
              <a:t>Autoren</a:t>
            </a:r>
          </a:p>
        </p:txBody>
      </p:sp>
      <p:pic>
        <p:nvPicPr>
          <p:cNvPr id="13" name="Picture 2" descr="C:\Users\jbecker\AppData\Local\Temp\uzh_logo_e_pos_gross.tif"/>
          <p:cNvPicPr>
            <a:picLocks noChangeAspect="1" noChangeArrowheads="1"/>
          </p:cNvPicPr>
          <p:nvPr userDrawn="1"/>
        </p:nvPicPr>
        <p:blipFill>
          <a:blip r:embed="rId3" cstate="print"/>
          <a:srcRect l="6051" t="15258" r="4633" b="15258"/>
          <a:stretch>
            <a:fillRect/>
          </a:stretch>
        </p:blipFill>
        <p:spPr bwMode="auto">
          <a:xfrm>
            <a:off x="9238268" y="106253"/>
            <a:ext cx="2198325" cy="523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p:nvSpPr>
        <p:spPr bwMode="auto">
          <a:xfrm>
            <a:off x="508002" y="609600"/>
            <a:ext cx="11292417" cy="0"/>
          </a:xfrm>
          <a:prstGeom prst="line">
            <a:avLst/>
          </a:prstGeom>
          <a:noFill/>
          <a:ln w="12700">
            <a:noFill/>
            <a:round/>
            <a:headEnd/>
            <a:tailEnd/>
          </a:ln>
          <a:effectLst/>
        </p:spPr>
        <p:txBody>
          <a:bodyPr/>
          <a:lstStyle/>
          <a:p>
            <a:pPr>
              <a:defRPr/>
            </a:pPr>
            <a:endParaRPr lang="de-CH" sz="200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8" r:id="rId2"/>
    <p:sldLayoutId id="2147483674" r:id="rId3"/>
    <p:sldLayoutId id="2147483675" r:id="rId4"/>
    <p:sldLayoutId id="2147483676" r:id="rId5"/>
    <p:sldLayoutId id="2147483679" r:id="rId6"/>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5.png"/><Relationship Id="rId5" Type="http://schemas.openxmlformats.org/officeDocument/2006/relationships/diagramLayout" Target="../diagrams/layout1.xml"/><Relationship Id="rId10" Type="http://schemas.openxmlformats.org/officeDocument/2006/relationships/image" Target="../media/image24.png"/><Relationship Id="rId4" Type="http://schemas.openxmlformats.org/officeDocument/2006/relationships/diagramData" Target="../diagrams/data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isamb.ch/" TargetMode="Externa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stop-alkohol.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Inklusion im Sport:</a:t>
            </a:r>
            <a:br>
              <a:rPr lang="de-CH" dirty="0"/>
            </a:br>
            <a:r>
              <a:rPr lang="de-CH" dirty="0"/>
              <a:t>Alkoholprävention mit Menschen mit Beeinträchtigungen </a:t>
            </a:r>
            <a:br>
              <a:rPr lang="de-CH" dirty="0"/>
            </a:br>
            <a:r>
              <a:rPr lang="de-CH" dirty="0"/>
              <a:t>ISAMB</a:t>
            </a:r>
          </a:p>
        </p:txBody>
      </p:sp>
      <p:sp>
        <p:nvSpPr>
          <p:cNvPr id="3" name="Inhaltsplatzhalter 2" hidden="1"/>
          <p:cNvSpPr>
            <a:spLocks noGrp="1"/>
          </p:cNvSpPr>
          <p:nvPr>
            <p:ph sz="quarter" idx="10"/>
          </p:nvPr>
        </p:nvSpPr>
        <p:spPr/>
        <p:txBody>
          <a:bodyPr/>
          <a:lstStyle/>
          <a:p>
            <a:r>
              <a:rPr lang="de-CH" dirty="0"/>
              <a:t>Datum, Ort</a:t>
            </a:r>
          </a:p>
        </p:txBody>
      </p:sp>
      <p:sp>
        <p:nvSpPr>
          <p:cNvPr id="4" name="Inhaltsplatzhalter 3" hidden="1"/>
          <p:cNvSpPr>
            <a:spLocks noGrp="1"/>
          </p:cNvSpPr>
          <p:nvPr>
            <p:ph sz="quarter" idx="11"/>
          </p:nvPr>
        </p:nvSpPr>
        <p:spPr/>
        <p:txBody>
          <a:bodyPr/>
          <a:lstStyle/>
          <a:p>
            <a:r>
              <a:rPr lang="de-CH" dirty="0" err="1"/>
              <a:t>AuthorIn</a:t>
            </a:r>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042" y="4977309"/>
            <a:ext cx="3275856" cy="11155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1B42-DCAE-6CAE-0093-6FDF2A2F98B9}"/>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01FEE06-A0B5-7AA5-2A11-1F3D4E932DBF}"/>
              </a:ext>
            </a:extLst>
          </p:cNvPr>
          <p:cNvSpPr>
            <a:spLocks noGrp="1"/>
          </p:cNvSpPr>
          <p:nvPr>
            <p:ph type="sldNum" sz="quarter" idx="13"/>
          </p:nvPr>
        </p:nvSpPr>
        <p:spPr>
          <a:xfrm>
            <a:off x="11067886" y="6519863"/>
            <a:ext cx="884767" cy="322262"/>
          </a:xfrm>
        </p:spPr>
        <p:txBody>
          <a:bodyPr>
            <a:normAutofit/>
          </a:bodyPr>
          <a:lstStyle/>
          <a:p>
            <a:pPr>
              <a:spcAft>
                <a:spcPts val="600"/>
              </a:spcAft>
              <a:defRPr/>
            </a:pPr>
            <a:fld id="{396D3FA6-11F9-4BDE-B8B0-3E96A2522379}" type="slidenum">
              <a:rPr lang="de-CH" smtClean="0"/>
              <a:pPr>
                <a:spcAft>
                  <a:spcPts val="600"/>
                </a:spcAft>
                <a:defRPr/>
              </a:pPr>
              <a:t>10</a:t>
            </a:fld>
            <a:endParaRPr lang="de-CH"/>
          </a:p>
        </p:txBody>
      </p:sp>
      <p:sp>
        <p:nvSpPr>
          <p:cNvPr id="3" name="Inhaltsplatzhalter 2">
            <a:extLst>
              <a:ext uri="{FF2B5EF4-FFF2-40B4-BE49-F238E27FC236}">
                <a16:creationId xmlns:a16="http://schemas.microsoft.com/office/drawing/2014/main" id="{66E393A0-65E8-1193-5618-10B70D8CB817}"/>
              </a:ext>
            </a:extLst>
          </p:cNvPr>
          <p:cNvSpPr>
            <a:spLocks noGrp="1"/>
          </p:cNvSpPr>
          <p:nvPr>
            <p:ph sz="quarter" idx="14"/>
          </p:nvPr>
        </p:nvSpPr>
        <p:spPr>
          <a:xfrm>
            <a:off x="384668" y="549275"/>
            <a:ext cx="11468435" cy="1079500"/>
          </a:xfrm>
        </p:spPr>
        <p:txBody>
          <a:bodyPr wrap="none" anchor="ctr">
            <a:normAutofit/>
          </a:bodyPr>
          <a:lstStyle/>
          <a:p>
            <a:pPr>
              <a:spcAft>
                <a:spcPts val="600"/>
              </a:spcAft>
            </a:pPr>
            <a:r>
              <a:rPr lang="de-CH" dirty="0"/>
              <a:t>Was passiert im Körper, wenn man trinkt:</a:t>
            </a:r>
          </a:p>
          <a:p>
            <a:pPr>
              <a:spcAft>
                <a:spcPts val="600"/>
              </a:spcAft>
            </a:pPr>
            <a:r>
              <a:rPr lang="de-CH" b="1" dirty="0"/>
              <a:t>Auswirkungen</a:t>
            </a:r>
          </a:p>
        </p:txBody>
      </p:sp>
      <p:sp>
        <p:nvSpPr>
          <p:cNvPr id="4" name="Inhaltsplatzhalter 3">
            <a:extLst>
              <a:ext uri="{FF2B5EF4-FFF2-40B4-BE49-F238E27FC236}">
                <a16:creationId xmlns:a16="http://schemas.microsoft.com/office/drawing/2014/main" id="{9D280FE6-4A06-4868-6171-7EC71C29B28F}"/>
              </a:ext>
            </a:extLst>
          </p:cNvPr>
          <p:cNvSpPr>
            <a:spLocks noGrp="1"/>
          </p:cNvSpPr>
          <p:nvPr>
            <p:ph sz="quarter" idx="15"/>
          </p:nvPr>
        </p:nvSpPr>
        <p:spPr>
          <a:xfrm>
            <a:off x="389644" y="128591"/>
            <a:ext cx="8239069" cy="358775"/>
          </a:xfrm>
        </p:spPr>
        <p:txBody>
          <a:bodyPr anchor="ctr">
            <a:normAutofit/>
          </a:bodyPr>
          <a:lstStyle/>
          <a:p>
            <a:pPr>
              <a:lnSpc>
                <a:spcPct val="90000"/>
              </a:lnSpc>
              <a:spcAft>
                <a:spcPts val="600"/>
              </a:spcAft>
            </a:pPr>
            <a:r>
              <a:rPr lang="de-CH" dirty="0"/>
              <a:t>Alkohol im Körper</a:t>
            </a:r>
            <a:endParaRPr lang="de-CH"/>
          </a:p>
        </p:txBody>
      </p:sp>
      <p:graphicFrame>
        <p:nvGraphicFramePr>
          <p:cNvPr id="13" name="Tabelle 12">
            <a:extLst>
              <a:ext uri="{FF2B5EF4-FFF2-40B4-BE49-F238E27FC236}">
                <a16:creationId xmlns:a16="http://schemas.microsoft.com/office/drawing/2014/main" id="{CEC24FB2-BC85-6E42-C430-8BED37DD80A8}"/>
              </a:ext>
            </a:extLst>
          </p:cNvPr>
          <p:cNvGraphicFramePr>
            <a:graphicFrameLocks noGrp="1"/>
          </p:cNvGraphicFramePr>
          <p:nvPr>
            <p:extLst>
              <p:ext uri="{D42A27DB-BD31-4B8C-83A1-F6EECF244321}">
                <p14:modId xmlns:p14="http://schemas.microsoft.com/office/powerpoint/2010/main" val="2286279593"/>
              </p:ext>
            </p:extLst>
          </p:nvPr>
        </p:nvGraphicFramePr>
        <p:xfrm>
          <a:off x="389644" y="1844675"/>
          <a:ext cx="11463458" cy="4803685"/>
        </p:xfrm>
        <a:graphic>
          <a:graphicData uri="http://schemas.openxmlformats.org/drawingml/2006/table">
            <a:tbl>
              <a:tblPr firstRow="1" bandRow="1">
                <a:solidFill>
                  <a:schemeClr val="bg1"/>
                </a:solidFill>
              </a:tblPr>
              <a:tblGrid>
                <a:gridCol w="1233350">
                  <a:extLst>
                    <a:ext uri="{9D8B030D-6E8A-4147-A177-3AD203B41FA5}">
                      <a16:colId xmlns:a16="http://schemas.microsoft.com/office/drawing/2014/main" val="3227320366"/>
                    </a:ext>
                  </a:extLst>
                </a:gridCol>
                <a:gridCol w="4264244">
                  <a:extLst>
                    <a:ext uri="{9D8B030D-6E8A-4147-A177-3AD203B41FA5}">
                      <a16:colId xmlns:a16="http://schemas.microsoft.com/office/drawing/2014/main" val="2500521141"/>
                    </a:ext>
                  </a:extLst>
                </a:gridCol>
                <a:gridCol w="5965864">
                  <a:extLst>
                    <a:ext uri="{9D8B030D-6E8A-4147-A177-3AD203B41FA5}">
                      <a16:colId xmlns:a16="http://schemas.microsoft.com/office/drawing/2014/main" val="3796054121"/>
                    </a:ext>
                  </a:extLst>
                </a:gridCol>
              </a:tblGrid>
              <a:tr h="555081">
                <a:tc>
                  <a:txBody>
                    <a:bodyPr/>
                    <a:lstStyle/>
                    <a:p>
                      <a:endParaRPr lang="de-CH" sz="1800" b="0" cap="none" spc="0" dirty="0">
                        <a:solidFill>
                          <a:schemeClr val="bg1"/>
                        </a:solidFill>
                      </a:endParaRPr>
                    </a:p>
                  </a:txBody>
                  <a:tcPr marL="152452" marR="94585" marT="117271" marB="117271" anchor="ctr">
                    <a:lnL w="12700" cap="flat" cmpd="sng" algn="ctr">
                      <a:solidFill>
                        <a:srgbClr val="2C4281"/>
                      </a:solidFill>
                      <a:prstDash val="solid"/>
                      <a:round/>
                      <a:headEnd type="none" w="med" len="med"/>
                      <a:tailEnd type="none" w="med" len="med"/>
                    </a:lnL>
                    <a:lnR w="19050" cap="flat" cmpd="sng" algn="ctr">
                      <a:solidFill>
                        <a:schemeClr val="tx1"/>
                      </a:solidFill>
                      <a:prstDash val="solid"/>
                    </a:lnR>
                    <a:lnT w="12700" cap="flat" cmpd="sng" algn="ctr">
                      <a:solidFill>
                        <a:srgbClr val="2C4281"/>
                      </a:solidFill>
                      <a:prstDash val="solid"/>
                      <a:round/>
                      <a:headEnd type="none" w="med" len="med"/>
                      <a:tailEnd type="none" w="med" len="med"/>
                    </a:lnT>
                    <a:lnB w="12700" cap="flat" cmpd="sng" algn="ctr">
                      <a:solidFill>
                        <a:srgbClr val="2C4281"/>
                      </a:solidFill>
                      <a:prstDash val="solid"/>
                      <a:round/>
                      <a:headEnd type="none" w="med" len="med"/>
                      <a:tailEnd type="none" w="med" len="med"/>
                    </a:lnB>
                    <a:solidFill>
                      <a:srgbClr val="2C4281"/>
                    </a:solidFill>
                  </a:tcPr>
                </a:tc>
                <a:tc>
                  <a:txBody>
                    <a:bodyPr/>
                    <a:lstStyle/>
                    <a:p>
                      <a:r>
                        <a:rPr lang="de-CH" sz="2000" b="1" cap="none" spc="0" dirty="0">
                          <a:solidFill>
                            <a:schemeClr val="bg1"/>
                          </a:solidFill>
                        </a:rPr>
                        <a:t>Kurzfristige Effekte</a:t>
                      </a:r>
                    </a:p>
                  </a:txBody>
                  <a:tcPr marL="152452" marR="94585" marT="117271" marB="117271" anchor="ctr">
                    <a:lnL w="19050" cap="flat" cmpd="sng" algn="ctr">
                      <a:solidFill>
                        <a:schemeClr val="tx1"/>
                      </a:solidFill>
                      <a:prstDash val="solid"/>
                    </a:lnL>
                    <a:lnR w="19050" cap="flat" cmpd="sng" algn="ctr">
                      <a:solidFill>
                        <a:schemeClr val="tx1"/>
                      </a:solidFill>
                      <a:prstDash val="solid"/>
                    </a:lnR>
                    <a:lnT w="12700" cap="flat" cmpd="sng" algn="ctr">
                      <a:solidFill>
                        <a:srgbClr val="2C4281"/>
                      </a:solidFill>
                      <a:prstDash val="solid"/>
                      <a:round/>
                      <a:headEnd type="none" w="med" len="med"/>
                      <a:tailEnd type="none" w="med" len="med"/>
                    </a:lnT>
                    <a:lnB w="12700" cap="flat" cmpd="sng" algn="ctr">
                      <a:solidFill>
                        <a:srgbClr val="2C4281"/>
                      </a:solidFill>
                      <a:prstDash val="solid"/>
                      <a:round/>
                      <a:headEnd type="none" w="med" len="med"/>
                      <a:tailEnd type="none" w="med" len="med"/>
                    </a:lnB>
                    <a:solidFill>
                      <a:srgbClr val="2C4281"/>
                    </a:solidFill>
                  </a:tcPr>
                </a:tc>
                <a:tc>
                  <a:txBody>
                    <a:bodyPr/>
                    <a:lstStyle/>
                    <a:p>
                      <a:r>
                        <a:rPr lang="de-CH" sz="2000" b="1" cap="none" spc="0" dirty="0">
                          <a:solidFill>
                            <a:schemeClr val="bg1"/>
                          </a:solidFill>
                        </a:rPr>
                        <a:t>Langfristige Effekte</a:t>
                      </a:r>
                    </a:p>
                  </a:txBody>
                  <a:tcPr marL="152452" marR="94585" marT="117271" marB="117271" anchor="ctr">
                    <a:lnL w="19050" cap="flat" cmpd="sng" algn="ctr">
                      <a:solidFill>
                        <a:schemeClr val="tx1"/>
                      </a:solidFill>
                      <a:prstDash val="solid"/>
                    </a:lnL>
                    <a:lnR w="12700" cap="flat" cmpd="sng" algn="ctr">
                      <a:solidFill>
                        <a:srgbClr val="2C4281"/>
                      </a:solidFill>
                      <a:prstDash val="solid"/>
                      <a:round/>
                      <a:headEnd type="none" w="med" len="med"/>
                      <a:tailEnd type="none" w="med" len="med"/>
                    </a:lnR>
                    <a:lnT w="12700" cap="flat" cmpd="sng" algn="ctr">
                      <a:solidFill>
                        <a:srgbClr val="2C4281"/>
                      </a:solidFill>
                      <a:prstDash val="solid"/>
                      <a:round/>
                      <a:headEnd type="none" w="med" len="med"/>
                      <a:tailEnd type="none" w="med" len="med"/>
                    </a:lnT>
                    <a:lnB w="12700" cap="flat" cmpd="sng" algn="ctr">
                      <a:solidFill>
                        <a:srgbClr val="2C4281"/>
                      </a:solidFill>
                      <a:prstDash val="solid"/>
                      <a:round/>
                      <a:headEnd type="none" w="med" len="med"/>
                      <a:tailEnd type="none" w="med" len="med"/>
                    </a:lnB>
                    <a:solidFill>
                      <a:srgbClr val="2C4281"/>
                    </a:solidFill>
                  </a:tcPr>
                </a:tc>
                <a:extLst>
                  <a:ext uri="{0D108BD9-81ED-4DB2-BD59-A6C34878D82A}">
                    <a16:rowId xmlns:a16="http://schemas.microsoft.com/office/drawing/2014/main" val="1247881047"/>
                  </a:ext>
                </a:extLst>
              </a:tr>
              <a:tr h="2037356">
                <a:tc>
                  <a:txBody>
                    <a:bodyPr/>
                    <a:lstStyle/>
                    <a:p>
                      <a:r>
                        <a:rPr lang="de-CH" sz="2000" b="1" cap="none" spc="0" dirty="0">
                          <a:solidFill>
                            <a:schemeClr val="tx1"/>
                          </a:solidFill>
                        </a:rPr>
                        <a:t>Körper</a:t>
                      </a:r>
                      <a:endParaRPr lang="de-CH" sz="2000" cap="none" spc="0" dirty="0">
                        <a:solidFill>
                          <a:schemeClr val="tx1"/>
                        </a:solidFill>
                      </a:endParaRPr>
                    </a:p>
                  </a:txBody>
                  <a:tcPr marL="152452" marR="94585" marT="117271" marB="117271" anchor="ctr">
                    <a:lnL w="12700" cap="flat" cmpd="sng" algn="ctr">
                      <a:solidFill>
                        <a:srgbClr val="CAD0DF"/>
                      </a:solidFill>
                      <a:prstDash val="solid"/>
                      <a:round/>
                      <a:headEnd type="none" w="med" len="med"/>
                      <a:tailEnd type="none" w="med" len="med"/>
                    </a:lnL>
                    <a:lnR w="6350" cap="flat" cmpd="sng" algn="ctr">
                      <a:solidFill>
                        <a:schemeClr val="tx1">
                          <a:lumMod val="50000"/>
                          <a:lumOff val="50000"/>
                        </a:schemeClr>
                      </a:solidFill>
                      <a:prstDash val="solid"/>
                    </a:lnR>
                    <a:lnT w="12700" cap="flat" cmpd="sng" algn="ctr">
                      <a:solidFill>
                        <a:srgbClr val="2C4281"/>
                      </a:solidFill>
                      <a:prstDash val="solid"/>
                      <a:round/>
                      <a:headEnd type="none" w="med" len="med"/>
                      <a:tailEnd type="none" w="med" len="med"/>
                    </a:lnT>
                    <a:lnB w="12700" cap="flat" cmpd="sng" algn="ctr">
                      <a:solidFill>
                        <a:srgbClr val="CAD0DF"/>
                      </a:solidFill>
                      <a:prstDash val="solid"/>
                      <a:round/>
                      <a:headEnd type="none" w="med" len="med"/>
                      <a:tailEnd type="none" w="med" len="med"/>
                    </a:lnB>
                    <a:noFill/>
                  </a:tcPr>
                </a:tc>
                <a:tc>
                  <a:txBody>
                    <a:bodyPr/>
                    <a:lstStyle/>
                    <a:p>
                      <a:pPr marL="285750" indent="-285750">
                        <a:spcAft>
                          <a:spcPts val="1200"/>
                        </a:spcAft>
                        <a:buFont typeface="Arial" panose="020B0604020202020204" pitchFamily="34" charset="0"/>
                        <a:buChar char="•"/>
                      </a:pPr>
                      <a:r>
                        <a:rPr lang="de-CH" sz="1800" cap="none" spc="0" dirty="0">
                          <a:solidFill>
                            <a:schemeClr val="tx1"/>
                          </a:solidFill>
                        </a:rPr>
                        <a:t>Verlangsamt Gehirnfunktion und Reaktionen</a:t>
                      </a:r>
                    </a:p>
                    <a:p>
                      <a:pPr marL="285750" indent="-285750">
                        <a:buFont typeface="Arial" panose="020B0604020202020204" pitchFamily="34" charset="0"/>
                        <a:buChar char="•"/>
                      </a:pPr>
                      <a:r>
                        <a:rPr lang="de-DE" sz="1800" cap="none" spc="0" dirty="0">
                          <a:solidFill>
                            <a:schemeClr val="tx1"/>
                          </a:solidFill>
                        </a:rPr>
                        <a:t>Kann Koordinationsstörungen und schlechtes Urteilsvermögen verursachen</a:t>
                      </a:r>
                    </a:p>
                  </a:txBody>
                  <a:tcPr marL="152452" marR="94585" marT="117271" marB="11727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ap="flat" cmpd="sng" algn="ctr">
                      <a:solidFill>
                        <a:srgbClr val="2C4281"/>
                      </a:solidFill>
                      <a:prstDash val="solid"/>
                      <a:round/>
                      <a:headEnd type="none" w="med" len="med"/>
                      <a:tailEnd type="none" w="med" len="med"/>
                    </a:lnT>
                    <a:lnB w="12700" cap="flat" cmpd="sng" algn="ctr">
                      <a:solidFill>
                        <a:srgbClr val="CAD0DF"/>
                      </a:solidFill>
                      <a:prstDash val="solid"/>
                      <a:round/>
                      <a:headEnd type="none" w="med" len="med"/>
                      <a:tailEnd type="none" w="med" len="med"/>
                    </a:lnB>
                    <a:noFill/>
                  </a:tcPr>
                </a:tc>
                <a:tc>
                  <a:txBody>
                    <a:bodyPr/>
                    <a:lstStyle/>
                    <a:p>
                      <a:pPr marL="285750" indent="-285750" eaLnBrk="0" hangingPunct="0">
                        <a:lnSpc>
                          <a:spcPct val="100000"/>
                        </a:lnSpc>
                        <a:spcBef>
                          <a:spcPct val="0"/>
                        </a:spcBef>
                        <a:spcAft>
                          <a:spcPts val="1200"/>
                        </a:spcAft>
                        <a:buSzTx/>
                        <a:buFont typeface="Arial" panose="020B0604020202020204" pitchFamily="34" charset="0"/>
                        <a:buChar char="•"/>
                      </a:pPr>
                      <a:r>
                        <a:rPr kumimoji="0" lang="de-DE" altLang="de-DE" sz="1800" b="1" i="0" u="none" strike="noStrike" cap="none" spc="0" normalizeH="0" baseline="0" dirty="0">
                          <a:ln>
                            <a:noFill/>
                          </a:ln>
                          <a:solidFill>
                            <a:schemeClr val="tx1"/>
                          </a:solidFill>
                          <a:effectLst/>
                          <a:latin typeface="Arial" panose="020B0604020202020204" pitchFamily="34" charset="0"/>
                        </a:rPr>
                        <a:t>Magen: </a:t>
                      </a:r>
                      <a:r>
                        <a:rPr kumimoji="0" lang="de-DE" altLang="de-DE" sz="1800" b="0" i="0" u="none" strike="noStrike" cap="none" spc="0" normalizeH="0" baseline="0" dirty="0">
                          <a:ln>
                            <a:noFill/>
                          </a:ln>
                          <a:solidFill>
                            <a:schemeClr val="tx1"/>
                          </a:solidFill>
                          <a:effectLst/>
                          <a:latin typeface="Arial" panose="020B0604020202020204" pitchFamily="34" charset="0"/>
                        </a:rPr>
                        <a:t>Kann Magenschleimhaut reizen → Gastritis.</a:t>
                      </a:r>
                    </a:p>
                    <a:p>
                      <a:pPr marL="285750" indent="-285750" eaLnBrk="0" hangingPunct="0">
                        <a:lnSpc>
                          <a:spcPct val="100000"/>
                        </a:lnSpc>
                        <a:spcBef>
                          <a:spcPct val="0"/>
                        </a:spcBef>
                        <a:spcAft>
                          <a:spcPts val="1200"/>
                        </a:spcAft>
                        <a:buSzTx/>
                        <a:buFont typeface="Arial" panose="020B0604020202020204" pitchFamily="34" charset="0"/>
                        <a:buChar char="•"/>
                      </a:pPr>
                      <a:r>
                        <a:rPr kumimoji="0" lang="de-DE" altLang="de-DE" sz="1800" b="1" i="0" u="none" strike="noStrike" cap="none" spc="0" normalizeH="0" baseline="0" dirty="0">
                          <a:ln>
                            <a:noFill/>
                          </a:ln>
                          <a:solidFill>
                            <a:schemeClr val="tx1"/>
                          </a:solidFill>
                          <a:effectLst/>
                          <a:latin typeface="Arial" panose="020B0604020202020204" pitchFamily="34" charset="0"/>
                        </a:rPr>
                        <a:t>Herz: </a:t>
                      </a:r>
                      <a:r>
                        <a:rPr kumimoji="0" lang="de-DE" altLang="de-DE" sz="1800" b="0" i="0" u="none" strike="noStrike" cap="none" spc="0" normalizeH="0" baseline="0" dirty="0">
                          <a:ln>
                            <a:noFill/>
                          </a:ln>
                          <a:solidFill>
                            <a:schemeClr val="tx1"/>
                          </a:solidFill>
                          <a:effectLst/>
                          <a:latin typeface="Arial" panose="020B0604020202020204" pitchFamily="34" charset="0"/>
                        </a:rPr>
                        <a:t>Erhöhtes Risiko für Bluthochdruck und Herzprobleme.</a:t>
                      </a:r>
                    </a:p>
                    <a:p>
                      <a:pPr marL="285750" indent="-285750" eaLnBrk="0" hangingPunct="0">
                        <a:lnSpc>
                          <a:spcPct val="100000"/>
                        </a:lnSpc>
                        <a:spcBef>
                          <a:spcPct val="0"/>
                        </a:spcBef>
                        <a:spcAft>
                          <a:spcPts val="1200"/>
                        </a:spcAft>
                        <a:buSzTx/>
                        <a:buFont typeface="Arial" panose="020B0604020202020204" pitchFamily="34" charset="0"/>
                        <a:buChar char="•"/>
                      </a:pPr>
                      <a:r>
                        <a:rPr kumimoji="0" lang="de-DE" altLang="de-DE" sz="1800" b="1" i="0" u="none" strike="noStrike" cap="none" spc="0" normalizeH="0" baseline="0" dirty="0">
                          <a:ln>
                            <a:noFill/>
                          </a:ln>
                          <a:solidFill>
                            <a:schemeClr val="tx1"/>
                          </a:solidFill>
                          <a:effectLst/>
                          <a:latin typeface="Arial" panose="020B0604020202020204" pitchFamily="34" charset="0"/>
                        </a:rPr>
                        <a:t>Leber: </a:t>
                      </a:r>
                      <a:r>
                        <a:rPr kumimoji="0" lang="de-DE" altLang="de-DE" sz="1800" b="0" i="0" u="none" strike="noStrike" cap="none" spc="0" normalizeH="0" baseline="0" dirty="0">
                          <a:ln>
                            <a:noFill/>
                          </a:ln>
                          <a:solidFill>
                            <a:schemeClr val="tx1"/>
                          </a:solidFill>
                          <a:effectLst/>
                          <a:latin typeface="Arial" panose="020B0604020202020204" pitchFamily="34" charset="0"/>
                        </a:rPr>
                        <a:t>Fettleber und schwere Leberschäden.</a:t>
                      </a:r>
                    </a:p>
                    <a:p>
                      <a:pPr marL="285750" indent="-285750" eaLnBrk="0" hangingPunct="0">
                        <a:lnSpc>
                          <a:spcPct val="100000"/>
                        </a:lnSpc>
                        <a:spcBef>
                          <a:spcPct val="0"/>
                        </a:spcBef>
                        <a:spcAft>
                          <a:spcPts val="1200"/>
                        </a:spcAft>
                        <a:buSzTx/>
                        <a:buFont typeface="Arial" panose="020B0604020202020204" pitchFamily="34" charset="0"/>
                        <a:buChar char="•"/>
                      </a:pPr>
                      <a:r>
                        <a:rPr kumimoji="0" lang="de-DE" altLang="de-DE" sz="1800" b="1" i="0" u="none" strike="noStrike" cap="none" spc="0" normalizeH="0" baseline="0" dirty="0">
                          <a:ln>
                            <a:noFill/>
                          </a:ln>
                          <a:solidFill>
                            <a:schemeClr val="tx1"/>
                          </a:solidFill>
                          <a:effectLst/>
                          <a:latin typeface="Arial" panose="020B0604020202020204" pitchFamily="34" charset="0"/>
                        </a:rPr>
                        <a:t>Immunsystem: </a:t>
                      </a:r>
                      <a:r>
                        <a:rPr kumimoji="0" lang="de-DE" altLang="de-DE" sz="1800" b="0" i="0" u="none" strike="noStrike" cap="none" spc="0" normalizeH="0" baseline="0" dirty="0">
                          <a:ln>
                            <a:noFill/>
                          </a:ln>
                          <a:solidFill>
                            <a:schemeClr val="tx1"/>
                          </a:solidFill>
                          <a:effectLst/>
                          <a:latin typeface="Arial" panose="020B0604020202020204" pitchFamily="34" charset="0"/>
                        </a:rPr>
                        <a:t>Alkohol schwächt das Immunsystem.</a:t>
                      </a:r>
                    </a:p>
                    <a:p>
                      <a:pPr marL="285750" marR="0" lvl="0" indent="-285750" algn="l" defTabSz="914400" rtl="0" eaLnBrk="0" fontAlgn="auto" latinLnBrk="0" hangingPunct="0">
                        <a:lnSpc>
                          <a:spcPct val="100000"/>
                        </a:lnSpc>
                        <a:spcBef>
                          <a:spcPct val="0"/>
                        </a:spcBef>
                        <a:spcAft>
                          <a:spcPts val="1200"/>
                        </a:spcAft>
                        <a:buClrTx/>
                        <a:buSzTx/>
                        <a:buFont typeface="Arial" panose="020B0604020202020204" pitchFamily="34" charset="0"/>
                        <a:buChar char="•"/>
                        <a:tabLst/>
                        <a:defRPr/>
                      </a:pPr>
                      <a:r>
                        <a:rPr kumimoji="0" lang="de-DE" altLang="de-DE" sz="1800" b="1" i="0" u="none" strike="noStrike" cap="none" spc="0" normalizeH="0" baseline="0" dirty="0">
                          <a:ln>
                            <a:noFill/>
                          </a:ln>
                          <a:solidFill>
                            <a:schemeClr val="tx1"/>
                          </a:solidFill>
                          <a:effectLst/>
                          <a:latin typeface="Arial" panose="020B0604020202020204" pitchFamily="34" charset="0"/>
                        </a:rPr>
                        <a:t>Gehirn: </a:t>
                      </a:r>
                      <a:r>
                        <a:rPr lang="de-DE" sz="1800" cap="none" spc="0" dirty="0">
                          <a:solidFill>
                            <a:schemeClr val="tx1"/>
                          </a:solidFill>
                        </a:rPr>
                        <a:t>Beeinträchtigung des </a:t>
                      </a:r>
                      <a:r>
                        <a:rPr lang="de-DE" sz="1800" b="0" cap="none" spc="0" dirty="0">
                          <a:solidFill>
                            <a:schemeClr val="tx1"/>
                          </a:solidFill>
                        </a:rPr>
                        <a:t>Gedächtnisses</a:t>
                      </a:r>
                      <a:endParaRPr lang="en-US" sz="1800" b="0" cap="none" spc="0" dirty="0">
                        <a:solidFill>
                          <a:schemeClr val="tx1"/>
                        </a:solidFill>
                      </a:endParaRPr>
                    </a:p>
                  </a:txBody>
                  <a:tcPr marL="152452" marR="94585" marT="117271" marB="117271">
                    <a:lnL w="6350" cap="flat" cmpd="sng" algn="ctr">
                      <a:solidFill>
                        <a:schemeClr val="tx1">
                          <a:lumMod val="50000"/>
                          <a:lumOff val="50000"/>
                        </a:schemeClr>
                      </a:solidFill>
                      <a:prstDash val="solid"/>
                    </a:lnL>
                    <a:lnR w="12700" cap="flat" cmpd="sng" algn="ctr">
                      <a:solidFill>
                        <a:srgbClr val="CAD0DF"/>
                      </a:solidFill>
                      <a:prstDash val="solid"/>
                      <a:round/>
                      <a:headEnd type="none" w="med" len="med"/>
                      <a:tailEnd type="none" w="med" len="med"/>
                    </a:lnR>
                    <a:lnT w="12700" cap="flat" cmpd="sng" algn="ctr">
                      <a:solidFill>
                        <a:srgbClr val="2C4281"/>
                      </a:solidFill>
                      <a:prstDash val="solid"/>
                      <a:round/>
                      <a:headEnd type="none" w="med" len="med"/>
                      <a:tailEnd type="none" w="med" len="med"/>
                    </a:lnT>
                    <a:lnB w="12700" cap="flat" cmpd="sng" algn="ctr">
                      <a:solidFill>
                        <a:srgbClr val="CAD0DF"/>
                      </a:solidFill>
                      <a:prstDash val="solid"/>
                      <a:round/>
                      <a:headEnd type="none" w="med" len="med"/>
                      <a:tailEnd type="none" w="med" len="med"/>
                    </a:lnB>
                    <a:noFill/>
                  </a:tcPr>
                </a:tc>
                <a:extLst>
                  <a:ext uri="{0D108BD9-81ED-4DB2-BD59-A6C34878D82A}">
                    <a16:rowId xmlns:a16="http://schemas.microsoft.com/office/drawing/2014/main" val="3862215456"/>
                  </a:ext>
                </a:extLst>
              </a:tr>
              <a:tr h="1649607">
                <a:tc>
                  <a:txBody>
                    <a:bodyPr/>
                    <a:lstStyle/>
                    <a:p>
                      <a:r>
                        <a:rPr lang="de-CH" sz="2000" b="1" cap="none" spc="0" dirty="0">
                          <a:solidFill>
                            <a:schemeClr val="tx1"/>
                          </a:solidFill>
                        </a:rPr>
                        <a:t>Psyche</a:t>
                      </a:r>
                      <a:endParaRPr lang="de-CH" sz="2000" cap="none" spc="0" dirty="0">
                        <a:solidFill>
                          <a:schemeClr val="tx1"/>
                        </a:solidFill>
                      </a:endParaRPr>
                    </a:p>
                  </a:txBody>
                  <a:tcPr marL="152452" marR="94585" marT="117271" marB="11727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ap="flat" cmpd="sng" algn="ctr">
                      <a:solidFill>
                        <a:srgbClr val="CAD0DF"/>
                      </a:solidFill>
                      <a:prstDash val="solid"/>
                      <a:round/>
                      <a:headEnd type="none" w="med" len="med"/>
                      <a:tailEnd type="none" w="med" len="med"/>
                    </a:lnT>
                    <a:lnB w="12700" cmpd="sng">
                      <a:noFill/>
                      <a:prstDash val="solid"/>
                    </a:lnB>
                    <a:solidFill>
                      <a:srgbClr val="CAD0DF"/>
                    </a:solidFill>
                  </a:tcPr>
                </a:tc>
                <a:tc>
                  <a:txBody>
                    <a:bodyPr/>
                    <a:lstStyle/>
                    <a:p>
                      <a:pPr marL="285750" indent="-285750">
                        <a:spcAft>
                          <a:spcPts val="1200"/>
                        </a:spcAft>
                        <a:buFont typeface="Arial" panose="020B0604020202020204" pitchFamily="34" charset="0"/>
                        <a:buChar char="•"/>
                      </a:pPr>
                      <a:r>
                        <a:rPr lang="de-DE" sz="1800" cap="none" spc="0" dirty="0">
                          <a:solidFill>
                            <a:schemeClr val="tx1"/>
                          </a:solidFill>
                        </a:rPr>
                        <a:t>Führt zu Entspannung und verbessert die Stimmung</a:t>
                      </a:r>
                    </a:p>
                    <a:p>
                      <a:pPr marL="285750" indent="-285750">
                        <a:buFont typeface="Arial" panose="020B0604020202020204" pitchFamily="34" charset="0"/>
                        <a:buChar char="•"/>
                      </a:pPr>
                      <a:r>
                        <a:rPr lang="de-DE" sz="1800" cap="none" spc="0" dirty="0">
                          <a:solidFill>
                            <a:schemeClr val="tx1"/>
                          </a:solidFill>
                        </a:rPr>
                        <a:t>Führt oft zu Selbstüberschätzung, Risikofreude und Impulsivität </a:t>
                      </a:r>
                      <a:br>
                        <a:rPr lang="de-DE" sz="1800" cap="none" spc="0" dirty="0">
                          <a:solidFill>
                            <a:schemeClr val="tx1"/>
                          </a:solidFill>
                        </a:rPr>
                      </a:br>
                      <a:r>
                        <a:rPr lang="de-DE" sz="1800" cap="none" spc="0" dirty="0">
                          <a:solidFill>
                            <a:schemeClr val="tx1"/>
                          </a:solidFill>
                          <a:sym typeface="Wingdings" panose="05000000000000000000" pitchFamily="2" charset="2"/>
                        </a:rPr>
                        <a:t> Gefährlich im Sport</a:t>
                      </a:r>
                      <a:endParaRPr lang="de-DE" sz="1800" cap="none" spc="0" dirty="0">
                        <a:solidFill>
                          <a:schemeClr val="tx1"/>
                        </a:solidFill>
                      </a:endParaRPr>
                    </a:p>
                  </a:txBody>
                  <a:tcPr marL="152452" marR="94585" marT="117271" marB="11727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ap="flat" cmpd="sng" algn="ctr">
                      <a:solidFill>
                        <a:srgbClr val="CAD0DF"/>
                      </a:solidFill>
                      <a:prstDash val="solid"/>
                      <a:round/>
                      <a:headEnd type="none" w="med" len="med"/>
                      <a:tailEnd type="none" w="med" len="med"/>
                    </a:lnT>
                    <a:lnB w="12700" cmpd="sng">
                      <a:noFill/>
                      <a:prstDash val="solid"/>
                    </a:lnB>
                    <a:solidFill>
                      <a:srgbClr val="CAD0DF"/>
                    </a:solidFill>
                  </a:tcPr>
                </a:tc>
                <a:tc>
                  <a:txBody>
                    <a:bodyPr/>
                    <a:lstStyle/>
                    <a:p>
                      <a:pPr marL="285750" indent="-285750">
                        <a:lnSpc>
                          <a:spcPct val="100000"/>
                        </a:lnSpc>
                        <a:spcAft>
                          <a:spcPts val="1200"/>
                        </a:spcAft>
                        <a:buFont typeface="Arial" panose="020B0604020202020204" pitchFamily="34" charset="0"/>
                        <a:buChar char="•"/>
                      </a:pPr>
                      <a:r>
                        <a:rPr lang="de-CH" sz="1800" cap="none" spc="0" dirty="0">
                          <a:solidFill>
                            <a:schemeClr val="tx1"/>
                          </a:solidFill>
                        </a:rPr>
                        <a:t>Psychische Abhängigkeit</a:t>
                      </a:r>
                    </a:p>
                    <a:p>
                      <a:pPr marL="285750" indent="-285750">
                        <a:lnSpc>
                          <a:spcPct val="100000"/>
                        </a:lnSpc>
                        <a:spcAft>
                          <a:spcPts val="1200"/>
                        </a:spcAft>
                        <a:buFont typeface="Arial" panose="020B0604020202020204" pitchFamily="34" charset="0"/>
                        <a:buChar char="•"/>
                      </a:pPr>
                      <a:r>
                        <a:rPr lang="de-DE" sz="1800" cap="none" spc="0" dirty="0">
                          <a:solidFill>
                            <a:schemeClr val="tx1"/>
                          </a:solidFill>
                        </a:rPr>
                        <a:t>Depressionen und Angststörungen</a:t>
                      </a:r>
                    </a:p>
                    <a:p>
                      <a:pPr marL="285750" indent="-285750">
                        <a:lnSpc>
                          <a:spcPct val="100000"/>
                        </a:lnSpc>
                        <a:spcAft>
                          <a:spcPts val="1200"/>
                        </a:spcAft>
                        <a:buFont typeface="Arial" panose="020B0604020202020204" pitchFamily="34" charset="0"/>
                        <a:buChar char="•"/>
                      </a:pPr>
                      <a:r>
                        <a:rPr lang="de-CH" sz="1800" cap="none" spc="0" dirty="0">
                          <a:solidFill>
                            <a:schemeClr val="tx1"/>
                          </a:solidFill>
                        </a:rPr>
                        <a:t>Soziale Isolation und Beziehungsprobleme</a:t>
                      </a:r>
                    </a:p>
                  </a:txBody>
                  <a:tcPr marL="152452" marR="94585" marT="117271" marB="117271">
                    <a:lnL w="6350" cap="flat" cmpd="sng" algn="ctr">
                      <a:solidFill>
                        <a:schemeClr val="tx1">
                          <a:lumMod val="50000"/>
                          <a:lumOff val="50000"/>
                        </a:schemeClr>
                      </a:solidFill>
                      <a:prstDash val="solid"/>
                    </a:lnL>
                    <a:lnR w="12700" cmpd="sng">
                      <a:noFill/>
                      <a:prstDash val="solid"/>
                    </a:lnR>
                    <a:lnT w="12700" cap="flat" cmpd="sng" algn="ctr">
                      <a:solidFill>
                        <a:srgbClr val="CAD0DF"/>
                      </a:solidFill>
                      <a:prstDash val="solid"/>
                      <a:round/>
                      <a:headEnd type="none" w="med" len="med"/>
                      <a:tailEnd type="none" w="med" len="med"/>
                    </a:lnT>
                    <a:lnB w="12700" cmpd="sng">
                      <a:noFill/>
                      <a:prstDash val="solid"/>
                    </a:lnB>
                    <a:solidFill>
                      <a:srgbClr val="CAD0DF"/>
                    </a:solidFill>
                  </a:tcPr>
                </a:tc>
                <a:extLst>
                  <a:ext uri="{0D108BD9-81ED-4DB2-BD59-A6C34878D82A}">
                    <a16:rowId xmlns:a16="http://schemas.microsoft.com/office/drawing/2014/main" val="2398896805"/>
                  </a:ext>
                </a:extLst>
              </a:tr>
            </a:tbl>
          </a:graphicData>
        </a:graphic>
      </p:graphicFrame>
    </p:spTree>
    <p:extLst>
      <p:ext uri="{BB962C8B-B14F-4D97-AF65-F5344CB8AC3E}">
        <p14:creationId xmlns:p14="http://schemas.microsoft.com/office/powerpoint/2010/main" val="303828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803257"/>
            <a:ext cx="2445499" cy="4591050"/>
          </a:xfrm>
        </p:spPr>
      </p:pic>
      <p:sp>
        <p:nvSpPr>
          <p:cNvPr id="6" name="Inhaltsplatzhalter 5"/>
          <p:cNvSpPr>
            <a:spLocks noGrp="1"/>
          </p:cNvSpPr>
          <p:nvPr>
            <p:ph sz="half" idx="1"/>
          </p:nvPr>
        </p:nvSpPr>
        <p:spPr>
          <a:xfrm>
            <a:off x="2116194" y="5881057"/>
            <a:ext cx="8951692" cy="504057"/>
          </a:xfrm>
        </p:spPr>
        <p:txBody>
          <a:bodyPr>
            <a:noAutofit/>
          </a:bodyPr>
          <a:lstStyle/>
          <a:p>
            <a:pPr marL="0" indent="0">
              <a:buNone/>
            </a:pPr>
            <a:r>
              <a:rPr lang="de-CH" sz="1800" b="1" dirty="0">
                <a:solidFill>
                  <a:srgbClr val="FF0000"/>
                </a:solidFill>
                <a:sym typeface="Wingdings" panose="05000000000000000000" pitchFamily="2" charset="2"/>
              </a:rPr>
              <a:t>	</a:t>
            </a:r>
            <a:r>
              <a:rPr lang="de-CH" sz="2800" b="1" dirty="0">
                <a:solidFill>
                  <a:srgbClr val="FF0000"/>
                </a:solidFill>
                <a:sym typeface="Wingdings" panose="05000000000000000000" pitchFamily="2" charset="2"/>
              </a:rPr>
              <a:t>Alkoholkonsum betrifft den ganzen Körper!</a:t>
            </a:r>
            <a:endParaRPr lang="de-CH" sz="1800" b="1" dirty="0">
              <a:solidFill>
                <a:srgbClr val="FF0000"/>
              </a:solidFill>
            </a:endParaRPr>
          </a:p>
          <a:p>
            <a:endParaRPr lang="de-CH" sz="1800" dirty="0"/>
          </a:p>
        </p:txBody>
      </p:sp>
      <p:sp>
        <p:nvSpPr>
          <p:cNvPr id="4" name="Inhaltsplatzhalter 3"/>
          <p:cNvSpPr>
            <a:spLocks noGrp="1"/>
          </p:cNvSpPr>
          <p:nvPr>
            <p:ph sz="quarter" idx="15"/>
          </p:nvPr>
        </p:nvSpPr>
        <p:spPr/>
        <p:txBody>
          <a:bodyPr>
            <a:normAutofit lnSpcReduction="10000"/>
          </a:bodyPr>
          <a:lstStyle/>
          <a:p>
            <a:r>
              <a:rPr lang="de-CH" dirty="0"/>
              <a:t>Alkohol im Körper</a:t>
            </a:r>
          </a:p>
        </p:txBody>
      </p:sp>
      <p:sp>
        <p:nvSpPr>
          <p:cNvPr id="2" name="Foliennummernplatzhalter 1"/>
          <p:cNvSpPr>
            <a:spLocks noGrp="1"/>
          </p:cNvSpPr>
          <p:nvPr>
            <p:ph type="sldNum" sz="quarter" idx="13"/>
          </p:nvPr>
        </p:nvSpPr>
        <p:spPr/>
        <p:txBody>
          <a:bodyPr/>
          <a:lstStyle/>
          <a:p>
            <a:pPr>
              <a:defRPr/>
            </a:pPr>
            <a:fld id="{396D3FA6-11F9-4BDE-B8B0-3E96A2522379}" type="slidenum">
              <a:rPr lang="de-CH" smtClean="0"/>
              <a:pPr>
                <a:defRPr/>
              </a:pPr>
              <a:t>11</a:t>
            </a:fld>
            <a:endParaRPr lang="de-CH" dirty="0"/>
          </a:p>
        </p:txBody>
      </p:sp>
      <p:sp>
        <p:nvSpPr>
          <p:cNvPr id="5" name="Textfeld 4">
            <a:extLst>
              <a:ext uri="{FF2B5EF4-FFF2-40B4-BE49-F238E27FC236}">
                <a16:creationId xmlns:a16="http://schemas.microsoft.com/office/drawing/2014/main" id="{BA4C5D97-6D08-7EB8-C0CB-D83C6ADFDE69}"/>
              </a:ext>
            </a:extLst>
          </p:cNvPr>
          <p:cNvSpPr txBox="1"/>
          <p:nvPr/>
        </p:nvSpPr>
        <p:spPr>
          <a:xfrm>
            <a:off x="701632" y="3315423"/>
            <a:ext cx="918138" cy="400110"/>
          </a:xfrm>
          <a:prstGeom prst="rect">
            <a:avLst/>
          </a:prstGeom>
          <a:noFill/>
        </p:spPr>
        <p:txBody>
          <a:bodyPr wrap="square" rtlCol="0">
            <a:spAutoFit/>
          </a:bodyPr>
          <a:lstStyle/>
          <a:p>
            <a:r>
              <a:rPr lang="de-CH" b="1" dirty="0"/>
              <a:t>~20%</a:t>
            </a:r>
          </a:p>
        </p:txBody>
      </p:sp>
      <p:sp>
        <p:nvSpPr>
          <p:cNvPr id="7" name="Textfeld 6">
            <a:extLst>
              <a:ext uri="{FF2B5EF4-FFF2-40B4-BE49-F238E27FC236}">
                <a16:creationId xmlns:a16="http://schemas.microsoft.com/office/drawing/2014/main" id="{999DC3EF-6096-30E7-BAEA-4E433D3FB24C}"/>
              </a:ext>
            </a:extLst>
          </p:cNvPr>
          <p:cNvSpPr txBox="1"/>
          <p:nvPr/>
        </p:nvSpPr>
        <p:spPr>
          <a:xfrm>
            <a:off x="755674" y="3819479"/>
            <a:ext cx="864096" cy="400110"/>
          </a:xfrm>
          <a:prstGeom prst="rect">
            <a:avLst/>
          </a:prstGeom>
          <a:noFill/>
        </p:spPr>
        <p:txBody>
          <a:bodyPr wrap="square" rtlCol="0">
            <a:spAutoFit/>
          </a:bodyPr>
          <a:lstStyle/>
          <a:p>
            <a:r>
              <a:rPr lang="de-CH" b="1" dirty="0"/>
              <a:t>~80%</a:t>
            </a:r>
          </a:p>
        </p:txBody>
      </p:sp>
      <p:graphicFrame>
        <p:nvGraphicFramePr>
          <p:cNvPr id="12" name="Diagramm 11">
            <a:extLst>
              <a:ext uri="{FF2B5EF4-FFF2-40B4-BE49-F238E27FC236}">
                <a16:creationId xmlns:a16="http://schemas.microsoft.com/office/drawing/2014/main" id="{D4DF6EDA-C426-CEFC-D244-E8ED97C43AFC}"/>
              </a:ext>
            </a:extLst>
          </p:cNvPr>
          <p:cNvGraphicFramePr/>
          <p:nvPr>
            <p:extLst>
              <p:ext uri="{D42A27DB-BD31-4B8C-83A1-F6EECF244321}">
                <p14:modId xmlns:p14="http://schemas.microsoft.com/office/powerpoint/2010/main" val="1801703482"/>
              </p:ext>
            </p:extLst>
          </p:nvPr>
        </p:nvGraphicFramePr>
        <p:xfrm>
          <a:off x="2321402" y="1287458"/>
          <a:ext cx="947765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Grafik 16">
            <a:extLst>
              <a:ext uri="{FF2B5EF4-FFF2-40B4-BE49-F238E27FC236}">
                <a16:creationId xmlns:a16="http://schemas.microsoft.com/office/drawing/2014/main" id="{F0B2CDBB-088B-AD26-A9A1-63B05839193B}"/>
              </a:ext>
            </a:extLst>
          </p:cNvPr>
          <p:cNvPicPr>
            <a:picLocks noChangeAspect="1"/>
          </p:cNvPicPr>
          <p:nvPr/>
        </p:nvPicPr>
        <p:blipFill>
          <a:blip r:embed="rId9"/>
          <a:stretch>
            <a:fillRect/>
          </a:stretch>
        </p:blipFill>
        <p:spPr>
          <a:xfrm flipH="1">
            <a:off x="7219879" y="4909808"/>
            <a:ext cx="558408" cy="558408"/>
          </a:xfrm>
          <a:prstGeom prst="rect">
            <a:avLst/>
          </a:prstGeom>
        </p:spPr>
      </p:pic>
      <p:pic>
        <p:nvPicPr>
          <p:cNvPr id="19" name="Grafik 18">
            <a:extLst>
              <a:ext uri="{FF2B5EF4-FFF2-40B4-BE49-F238E27FC236}">
                <a16:creationId xmlns:a16="http://schemas.microsoft.com/office/drawing/2014/main" id="{279CD400-5832-EC4A-CD6F-51300CF26D7B}"/>
              </a:ext>
            </a:extLst>
          </p:cNvPr>
          <p:cNvPicPr>
            <a:picLocks noChangeAspect="1"/>
          </p:cNvPicPr>
          <p:nvPr/>
        </p:nvPicPr>
        <p:blipFill>
          <a:blip r:embed="rId10"/>
          <a:stretch>
            <a:fillRect/>
          </a:stretch>
        </p:blipFill>
        <p:spPr>
          <a:xfrm>
            <a:off x="6268004" y="4869160"/>
            <a:ext cx="648072" cy="648072"/>
          </a:xfrm>
          <a:prstGeom prst="rect">
            <a:avLst/>
          </a:prstGeom>
        </p:spPr>
      </p:pic>
      <p:pic>
        <p:nvPicPr>
          <p:cNvPr id="21" name="Grafik 20">
            <a:extLst>
              <a:ext uri="{FF2B5EF4-FFF2-40B4-BE49-F238E27FC236}">
                <a16:creationId xmlns:a16="http://schemas.microsoft.com/office/drawing/2014/main" id="{BE2E9DB5-13F3-4C6F-8F1C-AE6C752E01FB}"/>
              </a:ext>
            </a:extLst>
          </p:cNvPr>
          <p:cNvPicPr>
            <a:picLocks noChangeAspect="1"/>
          </p:cNvPicPr>
          <p:nvPr/>
        </p:nvPicPr>
        <p:blipFill>
          <a:blip r:embed="rId11"/>
          <a:stretch>
            <a:fillRect/>
          </a:stretch>
        </p:blipFill>
        <p:spPr>
          <a:xfrm>
            <a:off x="2306346" y="3429000"/>
            <a:ext cx="504057" cy="504057"/>
          </a:xfrm>
          <a:prstGeom prst="rect">
            <a:avLst/>
          </a:prstGeom>
        </p:spPr>
      </p:pic>
      <p:pic>
        <p:nvPicPr>
          <p:cNvPr id="23" name="Grafik 22">
            <a:extLst>
              <a:ext uri="{FF2B5EF4-FFF2-40B4-BE49-F238E27FC236}">
                <a16:creationId xmlns:a16="http://schemas.microsoft.com/office/drawing/2014/main" id="{A908B330-871B-CE58-A0DD-904CE83ADF4C}"/>
              </a:ext>
            </a:extLst>
          </p:cNvPr>
          <p:cNvPicPr>
            <a:picLocks noChangeAspect="1"/>
          </p:cNvPicPr>
          <p:nvPr/>
        </p:nvPicPr>
        <p:blipFill>
          <a:blip r:embed="rId12"/>
          <a:stretch>
            <a:fillRect/>
          </a:stretch>
        </p:blipFill>
        <p:spPr>
          <a:xfrm flipH="1">
            <a:off x="2394893" y="4063918"/>
            <a:ext cx="393893" cy="393893"/>
          </a:xfrm>
          <a:prstGeom prst="rect">
            <a:avLst/>
          </a:prstGeom>
        </p:spPr>
      </p:pic>
      <p:pic>
        <p:nvPicPr>
          <p:cNvPr id="25" name="Grafik 24">
            <a:extLst>
              <a:ext uri="{FF2B5EF4-FFF2-40B4-BE49-F238E27FC236}">
                <a16:creationId xmlns:a16="http://schemas.microsoft.com/office/drawing/2014/main" id="{30A38D98-1447-9F69-50F5-4C8D2AFB1D1A}"/>
              </a:ext>
            </a:extLst>
          </p:cNvPr>
          <p:cNvPicPr>
            <a:picLocks noChangeAspect="1"/>
          </p:cNvPicPr>
          <p:nvPr/>
        </p:nvPicPr>
        <p:blipFill>
          <a:blip r:embed="rId13"/>
          <a:stretch>
            <a:fillRect/>
          </a:stretch>
        </p:blipFill>
        <p:spPr>
          <a:xfrm>
            <a:off x="2336797" y="4598218"/>
            <a:ext cx="446835" cy="446835"/>
          </a:xfrm>
          <a:prstGeom prst="rect">
            <a:avLst/>
          </a:prstGeom>
        </p:spPr>
      </p:pic>
      <p:cxnSp>
        <p:nvCxnSpPr>
          <p:cNvPr id="27" name="Gerade Verbindung mit Pfeil 26">
            <a:extLst>
              <a:ext uri="{FF2B5EF4-FFF2-40B4-BE49-F238E27FC236}">
                <a16:creationId xmlns:a16="http://schemas.microsoft.com/office/drawing/2014/main" id="{6F37763A-227C-3B38-0185-6F920DED043F}"/>
              </a:ext>
            </a:extLst>
          </p:cNvPr>
          <p:cNvCxnSpPr>
            <a:cxnSpLocks/>
          </p:cNvCxnSpPr>
          <p:nvPr/>
        </p:nvCxnSpPr>
        <p:spPr>
          <a:xfrm flipH="1" flipV="1">
            <a:off x="983432" y="2966294"/>
            <a:ext cx="279032" cy="39047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9" name="Grafik 28">
            <a:extLst>
              <a:ext uri="{FF2B5EF4-FFF2-40B4-BE49-F238E27FC236}">
                <a16:creationId xmlns:a16="http://schemas.microsoft.com/office/drawing/2014/main" id="{B1D6BE5A-CAEE-A201-7A23-E95E89E427E7}"/>
              </a:ext>
            </a:extLst>
          </p:cNvPr>
          <p:cNvPicPr>
            <a:picLocks noChangeAspect="1"/>
          </p:cNvPicPr>
          <p:nvPr/>
        </p:nvPicPr>
        <p:blipFill>
          <a:blip r:embed="rId9"/>
          <a:stretch>
            <a:fillRect/>
          </a:stretch>
        </p:blipFill>
        <p:spPr>
          <a:xfrm flipH="1">
            <a:off x="6489276" y="2822167"/>
            <a:ext cx="426800" cy="426800"/>
          </a:xfrm>
          <a:prstGeom prst="rect">
            <a:avLst/>
          </a:prstGeom>
        </p:spPr>
      </p:pic>
      <p:pic>
        <p:nvPicPr>
          <p:cNvPr id="30" name="Grafik 29">
            <a:extLst>
              <a:ext uri="{FF2B5EF4-FFF2-40B4-BE49-F238E27FC236}">
                <a16:creationId xmlns:a16="http://schemas.microsoft.com/office/drawing/2014/main" id="{0AAEDDD1-0D53-E8D6-A864-42E8BEE8F24D}"/>
              </a:ext>
            </a:extLst>
          </p:cNvPr>
          <p:cNvPicPr>
            <a:picLocks noChangeAspect="1"/>
          </p:cNvPicPr>
          <p:nvPr/>
        </p:nvPicPr>
        <p:blipFill>
          <a:blip r:embed="rId9"/>
          <a:stretch>
            <a:fillRect/>
          </a:stretch>
        </p:blipFill>
        <p:spPr>
          <a:xfrm flipH="1">
            <a:off x="9918125" y="2822167"/>
            <a:ext cx="426800" cy="426800"/>
          </a:xfrm>
          <a:prstGeom prst="rect">
            <a:avLst/>
          </a:prstGeom>
        </p:spPr>
      </p:pic>
      <p:pic>
        <p:nvPicPr>
          <p:cNvPr id="31" name="Grafik 30">
            <a:extLst>
              <a:ext uri="{FF2B5EF4-FFF2-40B4-BE49-F238E27FC236}">
                <a16:creationId xmlns:a16="http://schemas.microsoft.com/office/drawing/2014/main" id="{B3723A23-157E-4950-427D-DBBDD5EA5235}"/>
              </a:ext>
            </a:extLst>
          </p:cNvPr>
          <p:cNvPicPr>
            <a:picLocks noChangeAspect="1"/>
          </p:cNvPicPr>
          <p:nvPr/>
        </p:nvPicPr>
        <p:blipFill>
          <a:blip r:embed="rId12"/>
          <a:stretch>
            <a:fillRect/>
          </a:stretch>
        </p:blipFill>
        <p:spPr>
          <a:xfrm flipH="1">
            <a:off x="3199198" y="2838619"/>
            <a:ext cx="393893" cy="393893"/>
          </a:xfrm>
          <a:prstGeom prst="rect">
            <a:avLst/>
          </a:prstGeom>
        </p:spPr>
      </p:pic>
      <p:pic>
        <p:nvPicPr>
          <p:cNvPr id="32" name="Grafik 31">
            <a:extLst>
              <a:ext uri="{FF2B5EF4-FFF2-40B4-BE49-F238E27FC236}">
                <a16:creationId xmlns:a16="http://schemas.microsoft.com/office/drawing/2014/main" id="{46D08B0D-A04E-521E-E092-373269784E89}"/>
              </a:ext>
            </a:extLst>
          </p:cNvPr>
          <p:cNvPicPr>
            <a:picLocks noChangeAspect="1"/>
          </p:cNvPicPr>
          <p:nvPr/>
        </p:nvPicPr>
        <p:blipFill>
          <a:blip r:embed="rId13"/>
          <a:stretch>
            <a:fillRect/>
          </a:stretch>
        </p:blipFill>
        <p:spPr>
          <a:xfrm>
            <a:off x="3613319" y="2812149"/>
            <a:ext cx="446835" cy="446835"/>
          </a:xfrm>
          <a:prstGeom prst="rect">
            <a:avLst/>
          </a:prstGeom>
        </p:spPr>
      </p:pic>
      <p:pic>
        <p:nvPicPr>
          <p:cNvPr id="33" name="Grafik 32">
            <a:extLst>
              <a:ext uri="{FF2B5EF4-FFF2-40B4-BE49-F238E27FC236}">
                <a16:creationId xmlns:a16="http://schemas.microsoft.com/office/drawing/2014/main" id="{AC463F8E-B018-73E6-FFC0-F36F7538161E}"/>
              </a:ext>
            </a:extLst>
          </p:cNvPr>
          <p:cNvPicPr>
            <a:picLocks noChangeAspect="1"/>
          </p:cNvPicPr>
          <p:nvPr/>
        </p:nvPicPr>
        <p:blipFill>
          <a:blip r:embed="rId11"/>
          <a:stretch>
            <a:fillRect/>
          </a:stretch>
        </p:blipFill>
        <p:spPr>
          <a:xfrm>
            <a:off x="2655532" y="2835012"/>
            <a:ext cx="393893" cy="393893"/>
          </a:xfrm>
          <a:prstGeom prst="rect">
            <a:avLst/>
          </a:prstGeom>
        </p:spPr>
      </p:pic>
      <p:cxnSp>
        <p:nvCxnSpPr>
          <p:cNvPr id="34" name="Gerade Verbindung mit Pfeil 33">
            <a:extLst>
              <a:ext uri="{FF2B5EF4-FFF2-40B4-BE49-F238E27FC236}">
                <a16:creationId xmlns:a16="http://schemas.microsoft.com/office/drawing/2014/main" id="{6D5645D0-3015-0D3E-FCD2-7ABDCEF3F086}"/>
              </a:ext>
            </a:extLst>
          </p:cNvPr>
          <p:cNvCxnSpPr>
            <a:cxnSpLocks/>
          </p:cNvCxnSpPr>
          <p:nvPr/>
        </p:nvCxnSpPr>
        <p:spPr>
          <a:xfrm flipH="1">
            <a:off x="983432" y="3429000"/>
            <a:ext cx="279032" cy="567791"/>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Gerade Verbindung mit Pfeil 37">
            <a:extLst>
              <a:ext uri="{FF2B5EF4-FFF2-40B4-BE49-F238E27FC236}">
                <a16:creationId xmlns:a16="http://schemas.microsoft.com/office/drawing/2014/main" id="{90700F88-8F38-2C79-6690-466433BB9482}"/>
              </a:ext>
            </a:extLst>
          </p:cNvPr>
          <p:cNvCxnSpPr>
            <a:cxnSpLocks/>
          </p:cNvCxnSpPr>
          <p:nvPr/>
        </p:nvCxnSpPr>
        <p:spPr>
          <a:xfrm flipV="1">
            <a:off x="1320831" y="2888623"/>
            <a:ext cx="280666" cy="475003"/>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Gerade Verbindung mit Pfeil 39">
            <a:extLst>
              <a:ext uri="{FF2B5EF4-FFF2-40B4-BE49-F238E27FC236}">
                <a16:creationId xmlns:a16="http://schemas.microsoft.com/office/drawing/2014/main" id="{2DD0945E-7569-F8E8-5616-F1203C0216D7}"/>
              </a:ext>
            </a:extLst>
          </p:cNvPr>
          <p:cNvCxnSpPr>
            <a:cxnSpLocks/>
          </p:cNvCxnSpPr>
          <p:nvPr/>
        </p:nvCxnSpPr>
        <p:spPr>
          <a:xfrm flipH="1" flipV="1">
            <a:off x="1262464" y="2189536"/>
            <a:ext cx="60001" cy="1187491"/>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Gerade Verbindung mit Pfeil 42">
            <a:extLst>
              <a:ext uri="{FF2B5EF4-FFF2-40B4-BE49-F238E27FC236}">
                <a16:creationId xmlns:a16="http://schemas.microsoft.com/office/drawing/2014/main" id="{8AFB3A7B-EE31-1BDA-65BB-9C5EE107F1A4}"/>
              </a:ext>
            </a:extLst>
          </p:cNvPr>
          <p:cNvCxnSpPr>
            <a:cxnSpLocks/>
          </p:cNvCxnSpPr>
          <p:nvPr/>
        </p:nvCxnSpPr>
        <p:spPr>
          <a:xfrm>
            <a:off x="1301727" y="3429000"/>
            <a:ext cx="157464" cy="965071"/>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Inhaltsplatzhalter 2">
            <a:extLst>
              <a:ext uri="{FF2B5EF4-FFF2-40B4-BE49-F238E27FC236}">
                <a16:creationId xmlns:a16="http://schemas.microsoft.com/office/drawing/2014/main" id="{2B8972E3-82E9-9A67-2BC8-0A064207DCD1}"/>
              </a:ext>
            </a:extLst>
          </p:cNvPr>
          <p:cNvSpPr>
            <a:spLocks noGrp="1"/>
          </p:cNvSpPr>
          <p:nvPr>
            <p:ph sz="quarter" idx="14"/>
          </p:nvPr>
        </p:nvSpPr>
        <p:spPr>
          <a:xfrm>
            <a:off x="384668" y="549275"/>
            <a:ext cx="11468435" cy="1079500"/>
          </a:xfrm>
        </p:spPr>
        <p:txBody>
          <a:bodyPr wrap="none" anchor="ctr">
            <a:normAutofit/>
          </a:bodyPr>
          <a:lstStyle/>
          <a:p>
            <a:pPr>
              <a:spcAft>
                <a:spcPts val="600"/>
              </a:spcAft>
            </a:pPr>
            <a:r>
              <a:rPr lang="de-CH" dirty="0"/>
              <a:t>Was passiert im Körper, wenn man trinkt:</a:t>
            </a:r>
          </a:p>
          <a:p>
            <a:pPr>
              <a:spcAft>
                <a:spcPts val="600"/>
              </a:spcAft>
            </a:pPr>
            <a:r>
              <a:rPr lang="de-CH" b="1" dirty="0"/>
              <a:t>Aufnahme und Abbau</a:t>
            </a:r>
          </a:p>
        </p:txBody>
      </p:sp>
      <p:sp>
        <p:nvSpPr>
          <p:cNvPr id="3" name="Textfeld 2">
            <a:extLst>
              <a:ext uri="{FF2B5EF4-FFF2-40B4-BE49-F238E27FC236}">
                <a16:creationId xmlns:a16="http://schemas.microsoft.com/office/drawing/2014/main" id="{21AC78A6-74D9-6E69-0417-3CC960EF0728}"/>
              </a:ext>
            </a:extLst>
          </p:cNvPr>
          <p:cNvSpPr txBox="1"/>
          <p:nvPr/>
        </p:nvSpPr>
        <p:spPr>
          <a:xfrm>
            <a:off x="54165" y="6536824"/>
            <a:ext cx="4404247" cy="338554"/>
          </a:xfrm>
          <a:prstGeom prst="rect">
            <a:avLst/>
          </a:prstGeom>
          <a:noFill/>
        </p:spPr>
        <p:txBody>
          <a:bodyPr wrap="square" rtlCol="0">
            <a:spAutoFit/>
          </a:bodyPr>
          <a:lstStyle/>
          <a:p>
            <a:r>
              <a:rPr lang="de-CH" sz="1600" b="0" i="0" dirty="0">
                <a:effectLst/>
                <a:latin typeface="Aptos" panose="020B0004020202020204" pitchFamily="34" charset="0"/>
              </a:rPr>
              <a:t>Lizenz erworben bei https://shutterstock.com/</a:t>
            </a:r>
            <a:endParaRPr lang="de-CH" sz="1600" dirty="0"/>
          </a:p>
        </p:txBody>
      </p:sp>
    </p:spTree>
    <p:extLst>
      <p:ext uri="{BB962C8B-B14F-4D97-AF65-F5344CB8AC3E}">
        <p14:creationId xmlns:p14="http://schemas.microsoft.com/office/powerpoint/2010/main" val="3197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26" presetClass="emph" presetSubtype="0" fill="hold" grpId="1" nodeType="afterEffect">
                                  <p:stCondLst>
                                    <p:cond delay="50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par>
                                <p:cTn id="13" presetID="26" presetClass="emph" presetSubtype="0" fill="hold" grpId="1" nodeType="withEffect">
                                  <p:stCondLst>
                                    <p:cond delay="50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par>
                                <p:cTn id="16" presetID="1" presetClass="entr" presetSubtype="0" fill="hold" grpId="0" nodeType="withEffect">
                                  <p:stCondLst>
                                    <p:cond delay="0"/>
                                  </p:stCondLst>
                                  <p:childTnLst>
                                    <p:set>
                                      <p:cBhvr>
                                        <p:cTn id="17" dur="1" fill="hold">
                                          <p:stCondLst>
                                            <p:cond delay="0"/>
                                          </p:stCondLst>
                                        </p:cTn>
                                        <p:tgtEl>
                                          <p:spTgt spid="12">
                                            <p:graphicEl>
                                              <a:dgm id="{FDA0A47D-CDEF-4563-A02D-B8875E403DDF}"/>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graphicEl>
                                              <a:dgm id="{CE3BF17C-B0C8-427A-8658-D5A76465AE0E}"/>
                                            </p:graphic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2">
                                            <p:graphicEl>
                                              <a:dgm id="{E4BF7846-026F-4DE8-A242-DB8D8E8BAEC8}"/>
                                            </p:graphicEl>
                                          </p:spTgt>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2">
                                            <p:graphicEl>
                                              <a:dgm id="{B7AE466D-00A6-4B7A-9BCE-DF62F594D5BE}"/>
                                            </p:graphicEl>
                                          </p:spTgt>
                                        </p:tgtEl>
                                        <p:attrNameLst>
                                          <p:attrName>style.visibility</p:attrName>
                                        </p:attrNameLst>
                                      </p:cBhvr>
                                      <p:to>
                                        <p:strVal val="visible"/>
                                      </p:to>
                                    </p:set>
                                  </p:childTnLst>
                                </p:cTn>
                              </p:par>
                              <p:par>
                                <p:cTn id="38" presetID="1" presetClass="entr" presetSubtype="0" fill="hold" grpId="3" nodeType="withEffect">
                                  <p:stCondLst>
                                    <p:cond delay="0"/>
                                  </p:stCondLst>
                                  <p:childTnLst>
                                    <p:set>
                                      <p:cBhvr>
                                        <p:cTn id="39" dur="1" fill="hold">
                                          <p:stCondLst>
                                            <p:cond delay="0"/>
                                          </p:stCondLst>
                                        </p:cTn>
                                        <p:tgtEl>
                                          <p:spTgt spid="12">
                                            <p:graphicEl>
                                              <a:dgm id="{1E872BE9-D51A-4D66-A922-0A6F61B396B3}"/>
                                            </p:graphic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par>
                                <p:cTn id="51" presetID="2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par>
                                <p:cTn id="57" presetID="22" presetClass="entr" presetSubtype="1"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500"/>
                                        <p:tgtEl>
                                          <p:spTgt spid="43"/>
                                        </p:tgtEl>
                                      </p:cBhvr>
                                    </p:animEffect>
                                  </p:childTnLst>
                                </p:cTn>
                              </p:par>
                              <p:par>
                                <p:cTn id="60" presetID="22" presetClass="entr" presetSubtype="1"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500"/>
                                        <p:tgtEl>
                                          <p:spTgt spid="34"/>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4" nodeType="clickEffect">
                                  <p:stCondLst>
                                    <p:cond delay="0"/>
                                  </p:stCondLst>
                                  <p:childTnLst>
                                    <p:set>
                                      <p:cBhvr>
                                        <p:cTn id="68" dur="1" fill="hold">
                                          <p:stCondLst>
                                            <p:cond delay="0"/>
                                          </p:stCondLst>
                                        </p:cTn>
                                        <p:tgtEl>
                                          <p:spTgt spid="12">
                                            <p:graphicEl>
                                              <a:dgm id="{1B678E6C-BA21-4280-8C23-F36EBA8EB8A1}"/>
                                            </p:graphicEl>
                                          </p:spTgt>
                                        </p:tgtEl>
                                        <p:attrNameLst>
                                          <p:attrName>style.visibility</p:attrName>
                                        </p:attrNameLst>
                                      </p:cBhvr>
                                      <p:to>
                                        <p:strVal val="visible"/>
                                      </p:to>
                                    </p:set>
                                  </p:childTnLst>
                                </p:cTn>
                              </p:par>
                              <p:par>
                                <p:cTn id="69" presetID="1" presetClass="entr" presetSubtype="0" fill="hold" grpId="4" nodeType="withEffect">
                                  <p:stCondLst>
                                    <p:cond delay="0"/>
                                  </p:stCondLst>
                                  <p:childTnLst>
                                    <p:set>
                                      <p:cBhvr>
                                        <p:cTn id="70" dur="1" fill="hold">
                                          <p:stCondLst>
                                            <p:cond delay="0"/>
                                          </p:stCondLst>
                                        </p:cTn>
                                        <p:tgtEl>
                                          <p:spTgt spid="12">
                                            <p:graphicEl>
                                              <a:dgm id="{49BD874B-3DE2-45D4-998F-DE8C5E71FAC7}"/>
                                            </p:graphicEl>
                                          </p:spTgt>
                                        </p:tgtEl>
                                        <p:attrNameLst>
                                          <p:attrName>style.visibility</p:attrName>
                                        </p:attrNameLst>
                                      </p:cBhvr>
                                      <p:to>
                                        <p:strVal val="visible"/>
                                      </p:to>
                                    </p:set>
                                  </p:childTnLst>
                                </p:cTn>
                              </p:par>
                              <p:par>
                                <p:cTn id="71" presetID="1" presetClass="entr" presetSubtype="0" fill="hold" grpId="4" nodeType="withEffect">
                                  <p:stCondLst>
                                    <p:cond delay="0"/>
                                  </p:stCondLst>
                                  <p:childTnLst>
                                    <p:set>
                                      <p:cBhvr>
                                        <p:cTn id="72" dur="1" fill="hold">
                                          <p:stCondLst>
                                            <p:cond delay="0"/>
                                          </p:stCondLst>
                                        </p:cTn>
                                        <p:tgtEl>
                                          <p:spTgt spid="12">
                                            <p:graphicEl>
                                              <a:dgm id="{D20A9488-DFC3-46F6-839E-807B81F88837}"/>
                                            </p:graphic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4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P spid="5" grpId="1"/>
      <p:bldP spid="7" grpId="0"/>
      <p:bldP spid="7" grpId="1"/>
      <p:bldGraphic spid="12" grpId="0">
        <p:bldSub>
          <a:bldDgm bld="lvlOne"/>
        </p:bldSub>
      </p:bldGraphic>
      <p:bldGraphic spid="12" grpId="1" uiExpand="1">
        <p:bldSub>
          <a:bldDgm bld="lvlOne"/>
        </p:bldSub>
      </p:bldGraphic>
      <p:bldGraphic spid="12" grpId="2" uiExpand="1">
        <p:bldSub>
          <a:bldDgm bld="lvlOne"/>
        </p:bldSub>
      </p:bldGraphic>
      <p:bldGraphic spid="12" grpId="3" uiExpand="1">
        <p:bldSub>
          <a:bldDgm bld="lvlOne"/>
        </p:bldSub>
      </p:bldGraphic>
      <p:bldGraphic spid="12" grpId="4"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1CB40D0E-04EA-C141-B175-80DF6AA6C40C}"/>
              </a:ext>
            </a:extLst>
          </p:cNvPr>
          <p:cNvSpPr>
            <a:spLocks noGrp="1"/>
          </p:cNvSpPr>
          <p:nvPr>
            <p:ph sz="quarter" idx="11"/>
          </p:nvPr>
        </p:nvSpPr>
        <p:spPr/>
        <p:txBody>
          <a:bodyPr/>
          <a:lstStyle/>
          <a:p>
            <a:r>
              <a:rPr lang="en-US" dirty="0" err="1"/>
              <a:t>Mischkonsum</a:t>
            </a:r>
            <a:endParaRPr lang="en-US" dirty="0"/>
          </a:p>
        </p:txBody>
      </p:sp>
      <p:sp>
        <p:nvSpPr>
          <p:cNvPr id="6" name="Foliennummernplatzhalter 5">
            <a:extLst>
              <a:ext uri="{FF2B5EF4-FFF2-40B4-BE49-F238E27FC236}">
                <a16:creationId xmlns:a16="http://schemas.microsoft.com/office/drawing/2014/main" id="{270DFAE2-A18B-718A-B6B6-9E6BD6C7439B}"/>
              </a:ext>
            </a:extLst>
          </p:cNvPr>
          <p:cNvSpPr>
            <a:spLocks noGrp="1"/>
          </p:cNvSpPr>
          <p:nvPr>
            <p:ph type="sldNum" sz="quarter" idx="4294967295"/>
          </p:nvPr>
        </p:nvSpPr>
        <p:spPr>
          <a:xfrm>
            <a:off x="11307763" y="6519863"/>
            <a:ext cx="884237" cy="322262"/>
          </a:xfrm>
          <a:prstGeom prst="rect">
            <a:avLst/>
          </a:prstGeom>
        </p:spPr>
        <p:txBody>
          <a:bodyPr/>
          <a:lstStyle/>
          <a:p>
            <a:pPr>
              <a:defRPr/>
            </a:pPr>
            <a:fld id="{396D3FA6-11F9-4BDE-B8B0-3E96A2522379}" type="slidenum">
              <a:rPr lang="de-CH" smtClean="0"/>
              <a:pPr>
                <a:defRPr/>
              </a:pPr>
              <a:t>12</a:t>
            </a:fld>
            <a:endParaRPr lang="de-CH" dirty="0"/>
          </a:p>
        </p:txBody>
      </p:sp>
      <p:pic>
        <p:nvPicPr>
          <p:cNvPr id="2" name="Inhaltsplatzhalter 6"/>
          <p:cNvPicPr>
            <a:picLocks noChangeAspect="1"/>
          </p:cNvPicPr>
          <p:nvPr/>
        </p:nvPicPr>
        <p:blipFill>
          <a:blip r:embed="rId3"/>
          <a:stretch>
            <a:fillRect/>
          </a:stretch>
        </p:blipFill>
        <p:spPr>
          <a:xfrm>
            <a:off x="1343472" y="3248421"/>
            <a:ext cx="4750297" cy="2954002"/>
          </a:xfrm>
          <a:prstGeom prst="rect">
            <a:avLst/>
          </a:prstGeom>
        </p:spPr>
      </p:pic>
      <p:pic>
        <p:nvPicPr>
          <p:cNvPr id="8" name="Inhaltsplatzhalt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048" y="3248421"/>
            <a:ext cx="4433856" cy="2944874"/>
          </a:xfrm>
          <a:prstGeom prst="rect">
            <a:avLst/>
          </a:prstGeom>
        </p:spPr>
      </p:pic>
      <p:sp>
        <p:nvSpPr>
          <p:cNvPr id="3" name="Textfeld 2">
            <a:extLst>
              <a:ext uri="{FF2B5EF4-FFF2-40B4-BE49-F238E27FC236}">
                <a16:creationId xmlns:a16="http://schemas.microsoft.com/office/drawing/2014/main" id="{13EF3F0F-99DB-BD5D-A27A-DD5B73576FDF}"/>
              </a:ext>
            </a:extLst>
          </p:cNvPr>
          <p:cNvSpPr txBox="1"/>
          <p:nvPr/>
        </p:nvSpPr>
        <p:spPr>
          <a:xfrm>
            <a:off x="6514916" y="6484018"/>
            <a:ext cx="4404247" cy="338554"/>
          </a:xfrm>
          <a:prstGeom prst="rect">
            <a:avLst/>
          </a:prstGeom>
          <a:noFill/>
        </p:spPr>
        <p:txBody>
          <a:bodyPr wrap="square" rtlCol="0">
            <a:spAutoFit/>
          </a:bodyPr>
          <a:lstStyle/>
          <a:p>
            <a:r>
              <a:rPr lang="de-CH" sz="1600" b="0" i="0" dirty="0">
                <a:effectLst/>
                <a:latin typeface="Aptos" panose="020B0004020202020204" pitchFamily="34" charset="0"/>
              </a:rPr>
              <a:t>Lizenz erworben bei https://shutterstock.com/</a:t>
            </a:r>
            <a:endParaRPr lang="de-CH" sz="1600" dirty="0"/>
          </a:p>
        </p:txBody>
      </p:sp>
    </p:spTree>
    <p:extLst>
      <p:ext uri="{BB962C8B-B14F-4D97-AF65-F5344CB8AC3E}">
        <p14:creationId xmlns:p14="http://schemas.microsoft.com/office/powerpoint/2010/main" val="29251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pPr>
              <a:defRPr/>
            </a:pPr>
            <a:fld id="{396D3FA6-11F9-4BDE-B8B0-3E96A2522379}" type="slidenum">
              <a:rPr lang="de-CH" smtClean="0"/>
              <a:pPr>
                <a:defRPr/>
              </a:pPr>
              <a:t>13</a:t>
            </a:fld>
            <a:endParaRPr lang="de-CH" dirty="0"/>
          </a:p>
        </p:txBody>
      </p:sp>
      <p:sp>
        <p:nvSpPr>
          <p:cNvPr id="3" name="Inhaltsplatzhalter 2"/>
          <p:cNvSpPr>
            <a:spLocks noGrp="1"/>
          </p:cNvSpPr>
          <p:nvPr>
            <p:ph sz="quarter" idx="14"/>
          </p:nvPr>
        </p:nvSpPr>
        <p:spPr>
          <a:xfrm>
            <a:off x="384668" y="487366"/>
            <a:ext cx="11468435" cy="1079500"/>
          </a:xfrm>
        </p:spPr>
        <p:txBody>
          <a:bodyPr/>
          <a:lstStyle/>
          <a:p>
            <a:r>
              <a:rPr lang="de-CH" dirty="0"/>
              <a:t>Gefahren von Mischkonsum</a:t>
            </a:r>
          </a:p>
        </p:txBody>
      </p:sp>
      <p:sp>
        <p:nvSpPr>
          <p:cNvPr id="4" name="Inhaltsplatzhalter 3"/>
          <p:cNvSpPr>
            <a:spLocks noGrp="1"/>
          </p:cNvSpPr>
          <p:nvPr>
            <p:ph sz="quarter" idx="15"/>
          </p:nvPr>
        </p:nvSpPr>
        <p:spPr/>
        <p:txBody>
          <a:bodyPr>
            <a:normAutofit lnSpcReduction="10000"/>
          </a:bodyPr>
          <a:lstStyle/>
          <a:p>
            <a:r>
              <a:rPr lang="de-CH" dirty="0"/>
              <a:t>Was ist Mischkonsum</a:t>
            </a:r>
          </a:p>
        </p:txBody>
      </p:sp>
      <p:sp>
        <p:nvSpPr>
          <p:cNvPr id="5" name="Inhaltsplatzhalter 4"/>
          <p:cNvSpPr>
            <a:spLocks noGrp="1"/>
          </p:cNvSpPr>
          <p:nvPr>
            <p:ph sz="quarter" idx="16"/>
          </p:nvPr>
        </p:nvSpPr>
        <p:spPr>
          <a:xfrm>
            <a:off x="389641" y="1844675"/>
            <a:ext cx="8239072" cy="4675188"/>
          </a:xfrm>
        </p:spPr>
        <p:txBody>
          <a:bodyPr>
            <a:noAutofit/>
          </a:bodyPr>
          <a:lstStyle/>
          <a:p>
            <a:pPr>
              <a:buFont typeface="Arial" panose="020B0604020202020204" pitchFamily="34" charset="0"/>
              <a:buChar char="•"/>
            </a:pPr>
            <a:r>
              <a:rPr lang="de-DE" sz="2200" b="1" dirty="0"/>
              <a:t>Was ist Mischkonsum?</a:t>
            </a:r>
            <a:endParaRPr lang="de-DE" sz="2200" dirty="0"/>
          </a:p>
          <a:p>
            <a:pPr marL="800100" lvl="1" indent="-342900">
              <a:spcAft>
                <a:spcPts val="600"/>
              </a:spcAft>
            </a:pPr>
            <a:r>
              <a:rPr lang="de-DE" sz="2200" dirty="0"/>
              <a:t>Die </a:t>
            </a:r>
            <a:r>
              <a:rPr lang="de-DE" sz="2200" b="1" dirty="0"/>
              <a:t>gleichzeitige</a:t>
            </a:r>
            <a:r>
              <a:rPr lang="de-DE" sz="2200" dirty="0"/>
              <a:t> oder kurz aufeinanderfolgende Einnahme von mehreren Substanzen, die Körper oder Psyche beeinflussen</a:t>
            </a:r>
            <a:br>
              <a:rPr lang="de-DE" sz="2200" dirty="0"/>
            </a:br>
            <a:r>
              <a:rPr lang="de-DE" sz="2200" dirty="0"/>
              <a:t>(z.B. Alkohol und Medikamente).</a:t>
            </a:r>
          </a:p>
          <a:p>
            <a:pPr marL="800100" lvl="1" indent="-342900">
              <a:spcAft>
                <a:spcPts val="600"/>
              </a:spcAft>
            </a:pPr>
            <a:endParaRPr lang="de-DE" sz="2200" dirty="0"/>
          </a:p>
          <a:p>
            <a:pPr>
              <a:buFont typeface="Arial" panose="020B0604020202020204" pitchFamily="34" charset="0"/>
              <a:buChar char="•"/>
            </a:pPr>
            <a:r>
              <a:rPr lang="de-DE" sz="2200" b="1" dirty="0"/>
              <a:t>Warum ist es gefährlich?</a:t>
            </a:r>
            <a:endParaRPr lang="de-DE" sz="2200" dirty="0"/>
          </a:p>
          <a:p>
            <a:pPr lvl="1"/>
            <a:r>
              <a:rPr lang="de-DE" sz="2200" b="1" dirty="0"/>
              <a:t>Belastet den Körper: </a:t>
            </a:r>
            <a:r>
              <a:rPr lang="de-DE" sz="2200" dirty="0"/>
              <a:t>Organe müssen härter arbeiten.</a:t>
            </a:r>
          </a:p>
          <a:p>
            <a:pPr lvl="1"/>
            <a:r>
              <a:rPr lang="de-DE" sz="2200" b="1" dirty="0"/>
              <a:t>Unerwartete Wechselwirkungen: </a:t>
            </a:r>
          </a:p>
          <a:p>
            <a:pPr lvl="2"/>
            <a:r>
              <a:rPr lang="de-DE" sz="2000" dirty="0"/>
              <a:t>Mittel können plötzlich </a:t>
            </a:r>
            <a:r>
              <a:rPr lang="de-DE" sz="2000" b="1" dirty="0"/>
              <a:t>anders wirken</a:t>
            </a:r>
            <a:r>
              <a:rPr lang="de-DE" sz="2000" dirty="0"/>
              <a:t>.</a:t>
            </a:r>
          </a:p>
          <a:p>
            <a:pPr lvl="3"/>
            <a:r>
              <a:rPr lang="de-DE" sz="2000" dirty="0"/>
              <a:t>Nebenwirkungen können stärker werden.</a:t>
            </a:r>
          </a:p>
          <a:p>
            <a:pPr marL="742950" lvl="1" indent="-285750">
              <a:spcAft>
                <a:spcPts val="600"/>
              </a:spcAft>
              <a:buFont typeface="Arial" panose="020B0604020202020204" pitchFamily="34" charset="0"/>
              <a:buChar char="•"/>
            </a:pPr>
            <a:r>
              <a:rPr lang="de-DE" sz="2200" dirty="0"/>
              <a:t>Risiko für Organschäden oder im schlimmsten Fall </a:t>
            </a:r>
            <a:br>
              <a:rPr lang="de-DE" sz="2200" dirty="0"/>
            </a:br>
            <a:r>
              <a:rPr lang="de-DE" sz="2200" b="1" dirty="0"/>
              <a:t>Organversagen</a:t>
            </a:r>
            <a:r>
              <a:rPr lang="de-DE" sz="2200" dirty="0"/>
              <a:t> – bis hin zum </a:t>
            </a:r>
            <a:r>
              <a:rPr lang="de-DE" sz="2200" b="1" dirty="0"/>
              <a:t>Tod</a:t>
            </a:r>
            <a:r>
              <a:rPr lang="de-DE" sz="2200" dirty="0"/>
              <a:t>.</a:t>
            </a:r>
          </a:p>
        </p:txBody>
      </p:sp>
      <p:pic>
        <p:nvPicPr>
          <p:cNvPr id="6" name="Inhaltsplatzhalter 7">
            <a:extLst>
              <a:ext uri="{FF2B5EF4-FFF2-40B4-BE49-F238E27FC236}">
                <a16:creationId xmlns:a16="http://schemas.microsoft.com/office/drawing/2014/main" id="{B6F88BBB-8873-5FFA-00EC-2247676C1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1677174"/>
            <a:ext cx="3377686" cy="2366190"/>
          </a:xfrm>
          <a:prstGeom prst="rect">
            <a:avLst/>
          </a:prstGeom>
        </p:spPr>
      </p:pic>
      <p:pic>
        <p:nvPicPr>
          <p:cNvPr id="7" name="Grafik 6">
            <a:extLst>
              <a:ext uri="{FF2B5EF4-FFF2-40B4-BE49-F238E27FC236}">
                <a16:creationId xmlns:a16="http://schemas.microsoft.com/office/drawing/2014/main" id="{EA71BD59-59E0-B734-D68F-33ED127B99C1}"/>
              </a:ext>
            </a:extLst>
          </p:cNvPr>
          <p:cNvPicPr>
            <a:picLocks noChangeAspect="1"/>
          </p:cNvPicPr>
          <p:nvPr/>
        </p:nvPicPr>
        <p:blipFill>
          <a:blip r:embed="rId4"/>
          <a:stretch>
            <a:fillRect/>
          </a:stretch>
        </p:blipFill>
        <p:spPr>
          <a:xfrm>
            <a:off x="9212619" y="4485519"/>
            <a:ext cx="1712082" cy="1712082"/>
          </a:xfrm>
          <a:prstGeom prst="rect">
            <a:avLst/>
          </a:prstGeom>
        </p:spPr>
      </p:pic>
    </p:spTree>
    <p:extLst>
      <p:ext uri="{BB962C8B-B14F-4D97-AF65-F5344CB8AC3E}">
        <p14:creationId xmlns:p14="http://schemas.microsoft.com/office/powerpoint/2010/main" val="10615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0D07-F9A7-28A1-AB82-F83F7611511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1A1C7FA-60FB-B54F-C8A6-AEA42EFCCF54}"/>
              </a:ext>
            </a:extLst>
          </p:cNvPr>
          <p:cNvSpPr>
            <a:spLocks noGrp="1"/>
          </p:cNvSpPr>
          <p:nvPr>
            <p:ph type="sldNum" sz="quarter" idx="13"/>
          </p:nvPr>
        </p:nvSpPr>
        <p:spPr/>
        <p:txBody>
          <a:bodyPr/>
          <a:lstStyle/>
          <a:p>
            <a:pPr>
              <a:defRPr/>
            </a:pPr>
            <a:fld id="{396D3FA6-11F9-4BDE-B8B0-3E96A2522379}" type="slidenum">
              <a:rPr lang="de-CH" smtClean="0"/>
              <a:pPr>
                <a:defRPr/>
              </a:pPr>
              <a:t>14</a:t>
            </a:fld>
            <a:endParaRPr lang="de-CH" dirty="0"/>
          </a:p>
        </p:txBody>
      </p:sp>
      <p:sp>
        <p:nvSpPr>
          <p:cNvPr id="3" name="Inhaltsplatzhalter 2">
            <a:extLst>
              <a:ext uri="{FF2B5EF4-FFF2-40B4-BE49-F238E27FC236}">
                <a16:creationId xmlns:a16="http://schemas.microsoft.com/office/drawing/2014/main" id="{16DFF030-CBEB-B10C-B9CB-3D304CF80B1E}"/>
              </a:ext>
            </a:extLst>
          </p:cNvPr>
          <p:cNvSpPr>
            <a:spLocks noGrp="1"/>
          </p:cNvSpPr>
          <p:nvPr>
            <p:ph sz="quarter" idx="14"/>
          </p:nvPr>
        </p:nvSpPr>
        <p:spPr>
          <a:xfrm>
            <a:off x="384668" y="487366"/>
            <a:ext cx="11468435" cy="1079500"/>
          </a:xfrm>
        </p:spPr>
        <p:txBody>
          <a:bodyPr/>
          <a:lstStyle/>
          <a:p>
            <a:r>
              <a:rPr lang="de-CH" dirty="0"/>
              <a:t>Gefahren von Mischkonsum</a:t>
            </a:r>
          </a:p>
        </p:txBody>
      </p:sp>
      <p:sp>
        <p:nvSpPr>
          <p:cNvPr id="4" name="Inhaltsplatzhalter 3">
            <a:extLst>
              <a:ext uri="{FF2B5EF4-FFF2-40B4-BE49-F238E27FC236}">
                <a16:creationId xmlns:a16="http://schemas.microsoft.com/office/drawing/2014/main" id="{40593A7C-A7CE-D6B0-BCEF-F20F19F2876D}"/>
              </a:ext>
            </a:extLst>
          </p:cNvPr>
          <p:cNvSpPr>
            <a:spLocks noGrp="1"/>
          </p:cNvSpPr>
          <p:nvPr>
            <p:ph sz="quarter" idx="15"/>
          </p:nvPr>
        </p:nvSpPr>
        <p:spPr/>
        <p:txBody>
          <a:bodyPr>
            <a:normAutofit lnSpcReduction="10000"/>
          </a:bodyPr>
          <a:lstStyle/>
          <a:p>
            <a:r>
              <a:rPr lang="de-CH" dirty="0"/>
              <a:t>Was ist Mischkonsum</a:t>
            </a:r>
          </a:p>
        </p:txBody>
      </p:sp>
      <p:sp>
        <p:nvSpPr>
          <p:cNvPr id="5" name="Inhaltsplatzhalter 4">
            <a:extLst>
              <a:ext uri="{FF2B5EF4-FFF2-40B4-BE49-F238E27FC236}">
                <a16:creationId xmlns:a16="http://schemas.microsoft.com/office/drawing/2014/main" id="{4B6CCE8C-C423-F869-9AA1-BA8FFC5617FA}"/>
              </a:ext>
            </a:extLst>
          </p:cNvPr>
          <p:cNvSpPr>
            <a:spLocks noGrp="1"/>
          </p:cNvSpPr>
          <p:nvPr>
            <p:ph sz="quarter" idx="16"/>
          </p:nvPr>
        </p:nvSpPr>
        <p:spPr>
          <a:xfrm>
            <a:off x="389641" y="1844675"/>
            <a:ext cx="11463462" cy="4675188"/>
          </a:xfrm>
        </p:spPr>
        <p:txBody>
          <a:bodyPr>
            <a:noAutofit/>
          </a:bodyPr>
          <a:lstStyle/>
          <a:p>
            <a:r>
              <a:rPr lang="de-DE" sz="2200" b="1" dirty="0"/>
              <a:t>Besondere Risiken für Menschen mit Beeinträchtigungen</a:t>
            </a:r>
          </a:p>
          <a:p>
            <a:pPr lvl="1">
              <a:buFont typeface="Arial" panose="020B0604020202020204" pitchFamily="34" charset="0"/>
              <a:buChar char="•"/>
            </a:pPr>
            <a:r>
              <a:rPr lang="de-DE" sz="2200" dirty="0"/>
              <a:t>Viele sind auf </a:t>
            </a:r>
            <a:r>
              <a:rPr lang="de-DE" sz="2200" b="1" dirty="0"/>
              <a:t>tägliche Medikamente</a:t>
            </a:r>
            <a:r>
              <a:rPr lang="de-DE" sz="2200" dirty="0"/>
              <a:t> angewiesen </a:t>
            </a:r>
            <a:br>
              <a:rPr lang="de-DE" sz="2200" dirty="0"/>
            </a:br>
            <a:r>
              <a:rPr lang="de-DE" sz="2200" dirty="0">
                <a:sym typeface="Wingdings" panose="05000000000000000000" pitchFamily="2" charset="2"/>
              </a:rPr>
              <a:t></a:t>
            </a:r>
            <a:r>
              <a:rPr lang="de-DE" sz="2200" dirty="0"/>
              <a:t> ein fester Bestandteil des Alltags.</a:t>
            </a:r>
          </a:p>
          <a:p>
            <a:pPr lvl="1">
              <a:buFont typeface="Arial" panose="020B0604020202020204" pitchFamily="34" charset="0"/>
              <a:buChar char="•"/>
            </a:pPr>
            <a:r>
              <a:rPr lang="de-DE" sz="2200" dirty="0"/>
              <a:t>Medikamente und Alkohol können lange im Körper wirken </a:t>
            </a:r>
            <a:br>
              <a:rPr lang="de-DE" sz="2200" dirty="0"/>
            </a:br>
            <a:r>
              <a:rPr lang="de-DE" sz="2200" dirty="0">
                <a:sym typeface="Wingdings" panose="05000000000000000000" pitchFamily="2" charset="2"/>
              </a:rPr>
              <a:t> ergibt sich unerwartete Wechselwirkungen</a:t>
            </a:r>
          </a:p>
          <a:p>
            <a:pPr marL="358775" lvl="1" indent="0">
              <a:buNone/>
            </a:pPr>
            <a:endParaRPr lang="de-DE" sz="2200" dirty="0"/>
          </a:p>
          <a:p>
            <a:pPr marL="358775" lvl="1" indent="0">
              <a:buNone/>
            </a:pPr>
            <a:endParaRPr lang="de-DE" sz="2200" dirty="0"/>
          </a:p>
          <a:p>
            <a:pPr marL="358775" lvl="1" indent="0">
              <a:buNone/>
            </a:pPr>
            <a:endParaRPr lang="de-DE" sz="2200" dirty="0"/>
          </a:p>
          <a:p>
            <a:pPr lvl="1">
              <a:buFont typeface="Arial" panose="020B0604020202020204" pitchFamily="34" charset="0"/>
              <a:buChar char="•"/>
            </a:pPr>
            <a:r>
              <a:rPr lang="de-DE" b="1" dirty="0">
                <a:solidFill>
                  <a:srgbClr val="FF0000"/>
                </a:solidFill>
              </a:rPr>
              <a:t>Sport:</a:t>
            </a:r>
            <a:r>
              <a:rPr lang="de-DE" dirty="0">
                <a:solidFill>
                  <a:srgbClr val="FF0000"/>
                </a:solidFill>
              </a:rPr>
              <a:t> kann eine zusätzliche Belastung für den Körper darstellen!</a:t>
            </a:r>
          </a:p>
          <a:p>
            <a:pPr lvl="1"/>
            <a:endParaRPr lang="de-CH" sz="1800" dirty="0"/>
          </a:p>
        </p:txBody>
      </p:sp>
      <p:pic>
        <p:nvPicPr>
          <p:cNvPr id="7" name="Grafik 6">
            <a:extLst>
              <a:ext uri="{FF2B5EF4-FFF2-40B4-BE49-F238E27FC236}">
                <a16:creationId xmlns:a16="http://schemas.microsoft.com/office/drawing/2014/main" id="{38AD99E3-C562-3FBA-3CAB-F808712BC3C9}"/>
              </a:ext>
            </a:extLst>
          </p:cNvPr>
          <p:cNvPicPr>
            <a:picLocks noChangeAspect="1"/>
          </p:cNvPicPr>
          <p:nvPr/>
        </p:nvPicPr>
        <p:blipFill>
          <a:blip r:embed="rId3"/>
          <a:stretch>
            <a:fillRect/>
          </a:stretch>
        </p:blipFill>
        <p:spPr>
          <a:xfrm>
            <a:off x="9350646" y="4355302"/>
            <a:ext cx="2015332" cy="2015332"/>
          </a:xfrm>
          <a:prstGeom prst="rect">
            <a:avLst/>
          </a:prstGeom>
        </p:spPr>
      </p:pic>
      <p:pic>
        <p:nvPicPr>
          <p:cNvPr id="9" name="Grafik 8">
            <a:extLst>
              <a:ext uri="{FF2B5EF4-FFF2-40B4-BE49-F238E27FC236}">
                <a16:creationId xmlns:a16="http://schemas.microsoft.com/office/drawing/2014/main" id="{B9B0F14C-A841-B51B-114E-A688BB7A10F7}"/>
              </a:ext>
            </a:extLst>
          </p:cNvPr>
          <p:cNvPicPr>
            <a:picLocks noChangeAspect="1"/>
          </p:cNvPicPr>
          <p:nvPr/>
        </p:nvPicPr>
        <p:blipFill>
          <a:blip r:embed="rId4"/>
          <a:stretch>
            <a:fillRect/>
          </a:stretch>
        </p:blipFill>
        <p:spPr>
          <a:xfrm>
            <a:off x="9505593" y="1925641"/>
            <a:ext cx="2015332" cy="2015332"/>
          </a:xfrm>
          <a:prstGeom prst="rect">
            <a:avLst/>
          </a:prstGeom>
        </p:spPr>
      </p:pic>
    </p:spTree>
    <p:extLst>
      <p:ext uri="{BB962C8B-B14F-4D97-AF65-F5344CB8AC3E}">
        <p14:creationId xmlns:p14="http://schemas.microsoft.com/office/powerpoint/2010/main" val="33230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pPr>
              <a:defRPr/>
            </a:pPr>
            <a:fld id="{396D3FA6-11F9-4BDE-B8B0-3E96A2522379}" type="slidenum">
              <a:rPr lang="de-CH" smtClean="0"/>
              <a:pPr>
                <a:defRPr/>
              </a:pPr>
              <a:t>15</a:t>
            </a:fld>
            <a:endParaRPr lang="de-CH" dirty="0"/>
          </a:p>
        </p:txBody>
      </p:sp>
      <p:sp>
        <p:nvSpPr>
          <p:cNvPr id="3" name="Inhaltsplatzhalter 2"/>
          <p:cNvSpPr>
            <a:spLocks noGrp="1"/>
          </p:cNvSpPr>
          <p:nvPr>
            <p:ph sz="quarter" idx="14"/>
          </p:nvPr>
        </p:nvSpPr>
        <p:spPr/>
        <p:txBody>
          <a:bodyPr/>
          <a:lstStyle/>
          <a:p>
            <a:r>
              <a:rPr lang="de-CH" dirty="0"/>
              <a:t>Beispiele der gefährlichen Mischungen</a:t>
            </a:r>
          </a:p>
        </p:txBody>
      </p:sp>
      <p:sp>
        <p:nvSpPr>
          <p:cNvPr id="4" name="Inhaltsplatzhalter 3"/>
          <p:cNvSpPr>
            <a:spLocks noGrp="1"/>
          </p:cNvSpPr>
          <p:nvPr>
            <p:ph sz="quarter" idx="15"/>
          </p:nvPr>
        </p:nvSpPr>
        <p:spPr/>
        <p:txBody>
          <a:bodyPr>
            <a:normAutofit lnSpcReduction="10000"/>
          </a:bodyPr>
          <a:lstStyle/>
          <a:p>
            <a:r>
              <a:rPr lang="de-CH" dirty="0"/>
              <a:t>Gefährlicher Mischkonsum</a:t>
            </a:r>
          </a:p>
        </p:txBody>
      </p:sp>
      <p:graphicFrame>
        <p:nvGraphicFramePr>
          <p:cNvPr id="6" name="Inhaltsplatzhalter 5"/>
          <p:cNvGraphicFramePr>
            <a:graphicFrameLocks noGrp="1"/>
          </p:cNvGraphicFramePr>
          <p:nvPr>
            <p:ph sz="quarter" idx="16"/>
            <p:extLst>
              <p:ext uri="{D42A27DB-BD31-4B8C-83A1-F6EECF244321}">
                <p14:modId xmlns:p14="http://schemas.microsoft.com/office/powerpoint/2010/main" val="3863328423"/>
              </p:ext>
            </p:extLst>
          </p:nvPr>
        </p:nvGraphicFramePr>
        <p:xfrm>
          <a:off x="4052127" y="1797584"/>
          <a:ext cx="7794588" cy="3262832"/>
        </p:xfrm>
        <a:graphic>
          <a:graphicData uri="http://schemas.openxmlformats.org/drawingml/2006/table">
            <a:tbl>
              <a:tblPr firstRow="1" firstCol="1" bandRow="1">
                <a:tableStyleId>{17292A2E-F333-43FB-9621-5CBBE7FDCDCB}</a:tableStyleId>
              </a:tblPr>
              <a:tblGrid>
                <a:gridCol w="1673908">
                  <a:extLst>
                    <a:ext uri="{9D8B030D-6E8A-4147-A177-3AD203B41FA5}">
                      <a16:colId xmlns:a16="http://schemas.microsoft.com/office/drawing/2014/main" val="1409159480"/>
                    </a:ext>
                  </a:extLst>
                </a:gridCol>
                <a:gridCol w="1816307">
                  <a:extLst>
                    <a:ext uri="{9D8B030D-6E8A-4147-A177-3AD203B41FA5}">
                      <a16:colId xmlns:a16="http://schemas.microsoft.com/office/drawing/2014/main" val="1706588865"/>
                    </a:ext>
                  </a:extLst>
                </a:gridCol>
                <a:gridCol w="4304373">
                  <a:extLst>
                    <a:ext uri="{9D8B030D-6E8A-4147-A177-3AD203B41FA5}">
                      <a16:colId xmlns:a16="http://schemas.microsoft.com/office/drawing/2014/main" val="336477702"/>
                    </a:ext>
                  </a:extLst>
                </a:gridCol>
              </a:tblGrid>
              <a:tr h="609901">
                <a:tc>
                  <a:txBody>
                    <a:bodyPr/>
                    <a:lstStyle/>
                    <a:p>
                      <a:pPr>
                        <a:lnSpc>
                          <a:spcPct val="107000"/>
                        </a:lnSpc>
                        <a:spcAft>
                          <a:spcPts val="0"/>
                        </a:spcAft>
                      </a:pPr>
                      <a:r>
                        <a:rPr lang="de-CH" sz="1600" kern="100" dirty="0">
                          <a:solidFill>
                            <a:srgbClr val="32886B"/>
                          </a:solidFill>
                          <a:effectLst/>
                        </a:rPr>
                        <a:t>Medikamenten</a:t>
                      </a:r>
                    </a:p>
                    <a:p>
                      <a:pPr>
                        <a:lnSpc>
                          <a:spcPct val="107000"/>
                        </a:lnSpc>
                        <a:spcAft>
                          <a:spcPts val="0"/>
                        </a:spcAft>
                      </a:pPr>
                      <a:r>
                        <a:rPr lang="de-CH" sz="1600" kern="100" dirty="0">
                          <a:solidFill>
                            <a:srgbClr val="32886B"/>
                          </a:solidFill>
                          <a:effectLst/>
                        </a:rPr>
                        <a:t>-gruppe</a:t>
                      </a:r>
                      <a:endParaRPr lang="de-CH" sz="1600" kern="100" dirty="0">
                        <a:solidFill>
                          <a:srgbClr val="32886B"/>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9525" cap="flat" cmpd="sng" algn="ctr">
                      <a:noFill/>
                      <a:prstDash val="soli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de-CH" sz="1600" kern="100" dirty="0">
                          <a:solidFill>
                            <a:srgbClr val="32886B"/>
                          </a:solidFill>
                          <a:effectLst/>
                        </a:rPr>
                        <a:t>Beispiel</a:t>
                      </a:r>
                    </a:p>
                    <a:p>
                      <a:pPr>
                        <a:lnSpc>
                          <a:spcPct val="107000"/>
                        </a:lnSpc>
                        <a:spcAft>
                          <a:spcPts val="0"/>
                        </a:spcAft>
                      </a:pPr>
                      <a:r>
                        <a:rPr lang="de-CH" sz="1600" kern="100" dirty="0">
                          <a:solidFill>
                            <a:srgbClr val="32886B"/>
                          </a:solidFill>
                          <a:effectLst/>
                        </a:rPr>
                        <a:t>Medikament</a:t>
                      </a:r>
                      <a:endParaRPr lang="de-CH" sz="1600" kern="100" dirty="0">
                        <a:solidFill>
                          <a:srgbClr val="32886B"/>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de-CH" sz="1600" kern="100" dirty="0">
                          <a:solidFill>
                            <a:srgbClr val="32886B"/>
                          </a:solidFill>
                          <a:effectLst/>
                        </a:rPr>
                        <a:t>Auswirkung bei Kombination mit Alkohol:</a:t>
                      </a:r>
                    </a:p>
                    <a:p>
                      <a:pPr>
                        <a:lnSpc>
                          <a:spcPct val="107000"/>
                        </a:lnSpc>
                        <a:spcAft>
                          <a:spcPts val="0"/>
                        </a:spcAft>
                      </a:pPr>
                      <a:r>
                        <a:rPr lang="de-CH" sz="1600" kern="100" dirty="0">
                          <a:solidFill>
                            <a:srgbClr val="32886B"/>
                          </a:solidFill>
                          <a:effectLst/>
                        </a:rPr>
                        <a:t>Alkohol …</a:t>
                      </a:r>
                      <a:endParaRPr lang="de-CH" sz="1600" kern="100" dirty="0">
                        <a:solidFill>
                          <a:srgbClr val="32886B"/>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9525" cap="flat" cmpd="sng" algn="ctr">
                      <a:noFill/>
                      <a:prstDash val="soli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8562804"/>
                  </a:ext>
                </a:extLst>
              </a:tr>
              <a:tr h="1361531">
                <a:tc>
                  <a:txBody>
                    <a:bodyPr/>
                    <a:lstStyle/>
                    <a:p>
                      <a:pPr>
                        <a:lnSpc>
                          <a:spcPct val="107000"/>
                        </a:lnSpc>
                        <a:spcAft>
                          <a:spcPts val="0"/>
                        </a:spcAft>
                      </a:pPr>
                      <a:r>
                        <a:rPr lang="de-CH" sz="1600" b="1" kern="100" dirty="0">
                          <a:solidFill>
                            <a:schemeClr val="tx1"/>
                          </a:solidFill>
                          <a:effectLst/>
                        </a:rPr>
                        <a:t>Schmerzmittel</a:t>
                      </a:r>
                      <a:endParaRPr lang="de-CH"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9525" cap="flat" cmpd="sng" algn="ctr">
                      <a:noFill/>
                      <a:prstDash val="soli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de-CH" sz="1600" b="0" kern="100" dirty="0">
                          <a:solidFill>
                            <a:schemeClr val="tx1"/>
                          </a:solidFill>
                          <a:effectLst/>
                        </a:rPr>
                        <a:t>Paracetamol (z.B. </a:t>
                      </a:r>
                      <a:r>
                        <a:rPr lang="de-CH" sz="1600" b="0" kern="100" dirty="0" err="1">
                          <a:solidFill>
                            <a:schemeClr val="tx1"/>
                          </a:solidFill>
                          <a:effectLst/>
                        </a:rPr>
                        <a:t>Panadol</a:t>
                      </a:r>
                      <a:r>
                        <a:rPr lang="de-CH" sz="1600" b="0" kern="100" dirty="0">
                          <a:solidFill>
                            <a:schemeClr val="tx1"/>
                          </a:solidFill>
                          <a:effectLst/>
                        </a:rPr>
                        <a:t>, </a:t>
                      </a:r>
                      <a:r>
                        <a:rPr lang="de-CH" sz="1600" b="0" kern="100" dirty="0" err="1">
                          <a:solidFill>
                            <a:schemeClr val="tx1"/>
                          </a:solidFill>
                          <a:effectLst/>
                        </a:rPr>
                        <a:t>Dafalgan</a:t>
                      </a:r>
                      <a:r>
                        <a:rPr lang="de-CH" sz="1600" b="0" kern="100" dirty="0">
                          <a:solidFill>
                            <a:schemeClr val="tx1"/>
                          </a:solidFill>
                          <a:effectLst/>
                        </a:rPr>
                        <a:t>)</a:t>
                      </a:r>
                    </a:p>
                    <a:p>
                      <a:pPr>
                        <a:lnSpc>
                          <a:spcPct val="107000"/>
                        </a:lnSpc>
                        <a:spcAft>
                          <a:spcPts val="0"/>
                        </a:spcAft>
                      </a:pPr>
                      <a:br>
                        <a:rPr lang="de-CH" sz="1600" b="0" kern="100" dirty="0">
                          <a:solidFill>
                            <a:schemeClr val="tx1"/>
                          </a:solidFill>
                          <a:effectLst/>
                        </a:rPr>
                      </a:br>
                      <a:r>
                        <a:rPr lang="de-CH" sz="1600" b="0" kern="100" dirty="0">
                          <a:solidFill>
                            <a:schemeClr val="tx1"/>
                          </a:solidFill>
                          <a:effectLst/>
                        </a:rPr>
                        <a:t>Ibuprofen (z.B. </a:t>
                      </a:r>
                      <a:r>
                        <a:rPr lang="de-CH" sz="1600" b="0" kern="100" dirty="0" err="1">
                          <a:solidFill>
                            <a:schemeClr val="tx1"/>
                          </a:solidFill>
                          <a:effectLst/>
                        </a:rPr>
                        <a:t>Brufen</a:t>
                      </a:r>
                      <a:r>
                        <a:rPr lang="de-CH" sz="1600" b="0" kern="100" dirty="0">
                          <a:solidFill>
                            <a:schemeClr val="tx1"/>
                          </a:solidFill>
                          <a:effectLst/>
                        </a:rPr>
                        <a:t>, </a:t>
                      </a:r>
                      <a:r>
                        <a:rPr lang="de-CH" sz="1600" b="0" kern="100" dirty="0" err="1">
                          <a:solidFill>
                            <a:schemeClr val="tx1"/>
                          </a:solidFill>
                          <a:effectLst/>
                        </a:rPr>
                        <a:t>Algifor</a:t>
                      </a:r>
                      <a:r>
                        <a:rPr lang="de-CH" sz="1600" b="0" kern="100" dirty="0">
                          <a:solidFill>
                            <a:schemeClr val="tx1"/>
                          </a:solidFill>
                          <a:effectLst/>
                        </a:rPr>
                        <a:t>)</a:t>
                      </a:r>
                      <a:endParaRPr lang="de-CH"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07000"/>
                        </a:lnSpc>
                        <a:spcAft>
                          <a:spcPts val="0"/>
                        </a:spcAft>
                        <a:buFont typeface="Arial" panose="020B0604020202020204" pitchFamily="34" charset="0"/>
                        <a:buChar char="•"/>
                      </a:pPr>
                      <a:r>
                        <a:rPr lang="de-CH" sz="1600" b="0" kern="100" dirty="0">
                          <a:solidFill>
                            <a:schemeClr val="tx1"/>
                          </a:solidFill>
                          <a:effectLst/>
                        </a:rPr>
                        <a:t>Kann die Leber stark belasten. </a:t>
                      </a:r>
                    </a:p>
                    <a:p>
                      <a:pPr marL="285750" indent="-285750">
                        <a:lnSpc>
                          <a:spcPct val="107000"/>
                        </a:lnSpc>
                        <a:spcAft>
                          <a:spcPts val="0"/>
                        </a:spcAft>
                        <a:buFont typeface="Arial" panose="020B0604020202020204" pitchFamily="34" charset="0"/>
                        <a:buChar char="•"/>
                      </a:pPr>
                      <a:r>
                        <a:rPr lang="de-CH" sz="1600" b="0" kern="100" dirty="0">
                          <a:solidFill>
                            <a:schemeClr val="tx1"/>
                          </a:solidFill>
                          <a:effectLst/>
                        </a:rPr>
                        <a:t>Kann das Risiko für Magenblutungen erhöhen, wenn es mit Alkohol kombiniert wird</a:t>
                      </a:r>
                      <a:endParaRPr lang="de-CH"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9525" cap="flat" cmpd="sng" algn="ctr">
                      <a:noFill/>
                      <a:prstDash val="soli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68894"/>
                  </a:ext>
                </a:extLst>
              </a:tr>
              <a:tr h="413940">
                <a:tc rowSpan="2">
                  <a:txBody>
                    <a:bodyPr/>
                    <a:lstStyle/>
                    <a:p>
                      <a:pPr>
                        <a:lnSpc>
                          <a:spcPct val="107000"/>
                        </a:lnSpc>
                        <a:spcAft>
                          <a:spcPts val="0"/>
                        </a:spcAft>
                      </a:pPr>
                      <a:r>
                        <a:rPr lang="de-CH" sz="1600" b="1" kern="100" dirty="0">
                          <a:solidFill>
                            <a:schemeClr val="tx1"/>
                          </a:solidFill>
                          <a:effectLst/>
                        </a:rPr>
                        <a:t>Beruhigungs- und Schlafmittel</a:t>
                      </a:r>
                      <a:br>
                        <a:rPr lang="de-CH" sz="1600" b="1" kern="100" dirty="0">
                          <a:solidFill>
                            <a:schemeClr val="tx1"/>
                          </a:solidFill>
                          <a:effectLst/>
                        </a:rPr>
                      </a:br>
                      <a:r>
                        <a:rPr lang="de-CH" sz="1600" b="1" kern="100" dirty="0">
                          <a:solidFill>
                            <a:schemeClr val="tx1"/>
                          </a:solidFill>
                          <a:effectLst/>
                        </a:rPr>
                        <a:t>(z.B. Benzodiazepine)</a:t>
                      </a:r>
                      <a:endParaRPr lang="de-CH"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9525" cap="flat" cmpd="sng" algn="ctr">
                      <a:noFill/>
                      <a:prstDash val="soli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de-CH" sz="1600" b="0" kern="100" dirty="0">
                          <a:solidFill>
                            <a:schemeClr val="tx1"/>
                          </a:solidFill>
                          <a:effectLst/>
                        </a:rPr>
                        <a:t>Diazepam (Valium)</a:t>
                      </a:r>
                      <a:endParaRPr lang="de-CH"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marL="285750" indent="-285750">
                        <a:lnSpc>
                          <a:spcPct val="107000"/>
                        </a:lnSpc>
                        <a:spcAft>
                          <a:spcPts val="0"/>
                        </a:spcAft>
                        <a:buFont typeface="Arial" panose="020B0604020202020204" pitchFamily="34" charset="0"/>
                        <a:buChar char="•"/>
                      </a:pPr>
                      <a:r>
                        <a:rPr lang="de-CH" sz="1600" b="0" kern="100" dirty="0">
                          <a:solidFill>
                            <a:schemeClr val="tx1"/>
                          </a:solidFill>
                          <a:effectLst/>
                        </a:rPr>
                        <a:t>Verstärkt die beruhigende Wirkung, </a:t>
                      </a:r>
                      <a:br>
                        <a:rPr lang="de-CH" sz="1600" b="0" kern="100" dirty="0">
                          <a:solidFill>
                            <a:schemeClr val="tx1"/>
                          </a:solidFill>
                          <a:effectLst/>
                        </a:rPr>
                      </a:br>
                      <a:r>
                        <a:rPr lang="de-CH" sz="1600" b="0" kern="100" dirty="0">
                          <a:solidFill>
                            <a:schemeClr val="tx1"/>
                          </a:solidFill>
                          <a:effectLst/>
                        </a:rPr>
                        <a:t>was gefährlich sein kann. </a:t>
                      </a:r>
                      <a:br>
                        <a:rPr lang="de-CH" sz="1600" b="0" kern="100" dirty="0">
                          <a:solidFill>
                            <a:schemeClr val="tx1"/>
                          </a:solidFill>
                          <a:effectLst/>
                        </a:rPr>
                      </a:br>
                      <a:r>
                        <a:rPr lang="de-CH" sz="1600" b="0" kern="100" dirty="0">
                          <a:solidFill>
                            <a:schemeClr val="tx1"/>
                          </a:solidFill>
                          <a:effectLst/>
                          <a:sym typeface="Wingdings" panose="05000000000000000000" pitchFamily="2" charset="2"/>
                        </a:rPr>
                        <a:t> </a:t>
                      </a:r>
                      <a:r>
                        <a:rPr lang="de-CH" sz="1600" b="0" kern="100" dirty="0">
                          <a:solidFill>
                            <a:schemeClr val="tx1"/>
                          </a:solidFill>
                          <a:effectLst/>
                        </a:rPr>
                        <a:t>Im schlimmsten Fall kann es </a:t>
                      </a:r>
                      <a:br>
                        <a:rPr lang="de-CH" sz="1600" b="0" kern="100" dirty="0">
                          <a:solidFill>
                            <a:schemeClr val="tx1"/>
                          </a:solidFill>
                          <a:effectLst/>
                        </a:rPr>
                      </a:br>
                      <a:r>
                        <a:rPr lang="de-CH" sz="1600" b="0" kern="100" dirty="0">
                          <a:solidFill>
                            <a:schemeClr val="tx1"/>
                          </a:solidFill>
                          <a:effectLst/>
                        </a:rPr>
                        <a:t>zum Aussetzen des Atems </a:t>
                      </a:r>
                      <a:br>
                        <a:rPr lang="de-CH" sz="1600" b="0" kern="100" dirty="0">
                          <a:solidFill>
                            <a:schemeClr val="tx1"/>
                          </a:solidFill>
                          <a:effectLst/>
                        </a:rPr>
                      </a:br>
                      <a:r>
                        <a:rPr lang="de-CH" sz="1600" b="0" kern="100" dirty="0">
                          <a:solidFill>
                            <a:schemeClr val="tx1"/>
                          </a:solidFill>
                          <a:effectLst/>
                        </a:rPr>
                        <a:t>und zum Tod führen</a:t>
                      </a:r>
                      <a:endParaRPr lang="de-CH"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9525" cap="flat" cmpd="sng" algn="ctr">
                      <a:noFill/>
                      <a:prstDash val="soli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2333387"/>
                  </a:ext>
                </a:extLst>
              </a:tr>
              <a:tr h="864929">
                <a:tc vMerge="1">
                  <a:txBody>
                    <a:bodyPr/>
                    <a:lstStyle/>
                    <a:p>
                      <a:endParaRPr lang="de-CH"/>
                    </a:p>
                  </a:txBody>
                  <a:tcPr/>
                </a:tc>
                <a:tc>
                  <a:txBody>
                    <a:bodyPr/>
                    <a:lstStyle/>
                    <a:p>
                      <a:pPr>
                        <a:lnSpc>
                          <a:spcPct val="107000"/>
                        </a:lnSpc>
                        <a:spcAft>
                          <a:spcPts val="0"/>
                        </a:spcAft>
                      </a:pPr>
                      <a:r>
                        <a:rPr lang="de-CH" sz="1600" b="0" kern="100" dirty="0">
                          <a:solidFill>
                            <a:schemeClr val="tx1"/>
                          </a:solidFill>
                          <a:effectLst/>
                        </a:rPr>
                        <a:t>Lorazepam (Temesta)</a:t>
                      </a:r>
                      <a:endParaRPr lang="de-CH"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4256" marR="3425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de-CH"/>
                    </a:p>
                  </a:txBody>
                  <a:tcPr/>
                </a:tc>
                <a:extLst>
                  <a:ext uri="{0D108BD9-81ED-4DB2-BD59-A6C34878D82A}">
                    <a16:rowId xmlns:a16="http://schemas.microsoft.com/office/drawing/2014/main" val="1471794121"/>
                  </a:ext>
                </a:extLst>
              </a:tr>
            </a:tbl>
          </a:graphicData>
        </a:graphic>
      </p:graphicFrame>
      <p:pic>
        <p:nvPicPr>
          <p:cNvPr id="8" name="Grafik 7">
            <a:extLst>
              <a:ext uri="{FF2B5EF4-FFF2-40B4-BE49-F238E27FC236}">
                <a16:creationId xmlns:a16="http://schemas.microsoft.com/office/drawing/2014/main" id="{27C14BA3-8E7B-C591-0861-CDCB253BAFA1}"/>
              </a:ext>
            </a:extLst>
          </p:cNvPr>
          <p:cNvPicPr>
            <a:picLocks noChangeAspect="1"/>
          </p:cNvPicPr>
          <p:nvPr/>
        </p:nvPicPr>
        <p:blipFill>
          <a:blip r:embed="rId3"/>
          <a:stretch>
            <a:fillRect/>
          </a:stretch>
        </p:blipFill>
        <p:spPr>
          <a:xfrm>
            <a:off x="398933" y="1644045"/>
            <a:ext cx="3503985" cy="4828427"/>
          </a:xfrm>
          <a:prstGeom prst="rect">
            <a:avLst/>
          </a:prstGeom>
        </p:spPr>
      </p:pic>
      <p:pic>
        <p:nvPicPr>
          <p:cNvPr id="5" name="Grafik 4">
            <a:extLst>
              <a:ext uri="{FF2B5EF4-FFF2-40B4-BE49-F238E27FC236}">
                <a16:creationId xmlns:a16="http://schemas.microsoft.com/office/drawing/2014/main" id="{C45E48C4-9E27-4071-339D-B659CE9F689C}"/>
              </a:ext>
            </a:extLst>
          </p:cNvPr>
          <p:cNvPicPr>
            <a:picLocks noChangeAspect="1"/>
          </p:cNvPicPr>
          <p:nvPr/>
        </p:nvPicPr>
        <p:blipFill>
          <a:blip r:embed="rId4"/>
          <a:stretch>
            <a:fillRect/>
          </a:stretch>
        </p:blipFill>
        <p:spPr>
          <a:xfrm>
            <a:off x="384668" y="1692761"/>
            <a:ext cx="3503985" cy="4779711"/>
          </a:xfrm>
          <a:prstGeom prst="rect">
            <a:avLst/>
          </a:prstGeom>
        </p:spPr>
      </p:pic>
      <p:sp>
        <p:nvSpPr>
          <p:cNvPr id="16" name="Rechteck 15">
            <a:extLst>
              <a:ext uri="{FF2B5EF4-FFF2-40B4-BE49-F238E27FC236}">
                <a16:creationId xmlns:a16="http://schemas.microsoft.com/office/drawing/2014/main" id="{4A53F63E-1951-77DC-7BFF-56081D7FB8FD}"/>
              </a:ext>
            </a:extLst>
          </p:cNvPr>
          <p:cNvSpPr/>
          <p:nvPr/>
        </p:nvSpPr>
        <p:spPr>
          <a:xfrm>
            <a:off x="384668" y="1676166"/>
            <a:ext cx="3524856" cy="9607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a:extLst>
              <a:ext uri="{FF2B5EF4-FFF2-40B4-BE49-F238E27FC236}">
                <a16:creationId xmlns:a16="http://schemas.microsoft.com/office/drawing/2014/main" id="{2B7015E7-5808-3CBF-0F65-4AADDBC84677}"/>
              </a:ext>
            </a:extLst>
          </p:cNvPr>
          <p:cNvPicPr>
            <a:picLocks noChangeAspect="1"/>
          </p:cNvPicPr>
          <p:nvPr/>
        </p:nvPicPr>
        <p:blipFill>
          <a:blip r:embed="rId5"/>
          <a:stretch>
            <a:fillRect/>
          </a:stretch>
        </p:blipFill>
        <p:spPr>
          <a:xfrm>
            <a:off x="11012966" y="4094219"/>
            <a:ext cx="951453" cy="951453"/>
          </a:xfrm>
          <a:prstGeom prst="rect">
            <a:avLst/>
          </a:prstGeom>
        </p:spPr>
      </p:pic>
      <p:sp>
        <p:nvSpPr>
          <p:cNvPr id="19" name="Textfeld 18">
            <a:extLst>
              <a:ext uri="{FF2B5EF4-FFF2-40B4-BE49-F238E27FC236}">
                <a16:creationId xmlns:a16="http://schemas.microsoft.com/office/drawing/2014/main" id="{220F30CB-7D84-A270-D4CC-47EC4A9EA143}"/>
              </a:ext>
            </a:extLst>
          </p:cNvPr>
          <p:cNvSpPr txBox="1"/>
          <p:nvPr/>
        </p:nvSpPr>
        <p:spPr>
          <a:xfrm>
            <a:off x="4066400" y="5908615"/>
            <a:ext cx="8006264" cy="800219"/>
          </a:xfrm>
          <a:prstGeom prst="rect">
            <a:avLst/>
          </a:prstGeom>
          <a:noFill/>
        </p:spPr>
        <p:txBody>
          <a:bodyPr wrap="square" rtlCol="0">
            <a:spAutoFit/>
          </a:bodyPr>
          <a:lstStyle/>
          <a:p>
            <a:r>
              <a:rPr lang="de-CH" sz="2200" b="1" dirty="0">
                <a:solidFill>
                  <a:srgbClr val="2C4281"/>
                </a:solidFill>
                <a:latin typeface="Calibri" panose="020F0502020204030204" pitchFamily="34" charset="0"/>
                <a:ea typeface="Calibri" panose="020F0502020204030204" pitchFamily="34" charset="0"/>
                <a:cs typeface="Calibri" panose="020F0502020204030204" pitchFamily="34" charset="0"/>
              </a:rPr>
              <a:t>Unsicher? </a:t>
            </a:r>
            <a:r>
              <a:rPr lang="de-CH" sz="2200" b="1" dirty="0">
                <a:solidFill>
                  <a:srgbClr val="2C428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B</a:t>
            </a:r>
            <a:r>
              <a:rPr lang="de-CH" sz="2200" b="1" dirty="0">
                <a:solidFill>
                  <a:srgbClr val="2C4281"/>
                </a:solidFill>
                <a:latin typeface="Calibri" panose="020F0502020204030204" pitchFamily="34" charset="0"/>
                <a:ea typeface="Calibri" panose="020F0502020204030204" pitchFamily="34" charset="0"/>
                <a:cs typeface="Calibri" panose="020F0502020204030204" pitchFamily="34" charset="0"/>
              </a:rPr>
              <a:t>esser</a:t>
            </a:r>
            <a:r>
              <a:rPr lang="de-DE" sz="2200" b="1" dirty="0">
                <a:solidFill>
                  <a:srgbClr val="2C4281"/>
                </a:solidFill>
                <a:latin typeface="Calibri" panose="020F0502020204030204" pitchFamily="34" charset="0"/>
                <a:ea typeface="Calibri" panose="020F0502020204030204" pitchFamily="34" charset="0"/>
                <a:cs typeface="Calibri" panose="020F0502020204030204" pitchFamily="34" charset="0"/>
              </a:rPr>
              <a:t> nicht trinken oder vorher unbedingt abklären</a:t>
            </a:r>
          </a:p>
          <a:p>
            <a:endParaRPr lang="de-CH" sz="2400" b="1" dirty="0">
              <a:solidFill>
                <a:srgbClr val="2C428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2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7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A6D1F-27AB-2E83-6725-5BB74F5861E5}"/>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46C74639-54F0-E233-4449-1DF8ABF40A12}"/>
              </a:ext>
            </a:extLst>
          </p:cNvPr>
          <p:cNvSpPr>
            <a:spLocks noGrp="1"/>
          </p:cNvSpPr>
          <p:nvPr>
            <p:ph sz="quarter" idx="11"/>
          </p:nvPr>
        </p:nvSpPr>
        <p:spPr/>
        <p:txBody>
          <a:bodyPr/>
          <a:lstStyle/>
          <a:p>
            <a:r>
              <a:rPr lang="de-CH" dirty="0"/>
              <a:t>Unterstützung anbieten und holen</a:t>
            </a:r>
          </a:p>
        </p:txBody>
      </p:sp>
      <p:sp>
        <p:nvSpPr>
          <p:cNvPr id="6" name="Foliennummernplatzhalter 5">
            <a:extLst>
              <a:ext uri="{FF2B5EF4-FFF2-40B4-BE49-F238E27FC236}">
                <a16:creationId xmlns:a16="http://schemas.microsoft.com/office/drawing/2014/main" id="{B3B4DAF2-C38E-D46C-73CB-772006D99B36}"/>
              </a:ext>
            </a:extLst>
          </p:cNvPr>
          <p:cNvSpPr>
            <a:spLocks noGrp="1"/>
          </p:cNvSpPr>
          <p:nvPr>
            <p:ph type="sldNum" sz="quarter" idx="4294967295"/>
          </p:nvPr>
        </p:nvSpPr>
        <p:spPr>
          <a:xfrm>
            <a:off x="11307763" y="6519863"/>
            <a:ext cx="884237" cy="322262"/>
          </a:xfrm>
          <a:prstGeom prst="rect">
            <a:avLst/>
          </a:prstGeom>
        </p:spPr>
        <p:txBody>
          <a:bodyPr/>
          <a:lstStyle/>
          <a:p>
            <a:pPr>
              <a:defRPr/>
            </a:pPr>
            <a:fld id="{396D3FA6-11F9-4BDE-B8B0-3E96A2522379}" type="slidenum">
              <a:rPr lang="de-CH" smtClean="0"/>
              <a:pPr>
                <a:defRPr/>
              </a:pPr>
              <a:t>16</a:t>
            </a:fld>
            <a:endParaRPr lang="de-CH" dirty="0"/>
          </a:p>
        </p:txBody>
      </p:sp>
    </p:spTree>
    <p:extLst>
      <p:ext uri="{BB962C8B-B14F-4D97-AF65-F5344CB8AC3E}">
        <p14:creationId xmlns:p14="http://schemas.microsoft.com/office/powerpoint/2010/main" val="369328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0B44B8-3436-9169-B824-A3753D361199}"/>
              </a:ext>
            </a:extLst>
          </p:cNvPr>
          <p:cNvSpPr>
            <a:spLocks noGrp="1"/>
          </p:cNvSpPr>
          <p:nvPr>
            <p:ph type="sldNum" sz="quarter" idx="13"/>
          </p:nvPr>
        </p:nvSpPr>
        <p:spPr/>
        <p:txBody>
          <a:bodyPr/>
          <a:lstStyle/>
          <a:p>
            <a:pPr>
              <a:defRPr/>
            </a:pPr>
            <a:fld id="{396D3FA6-11F9-4BDE-B8B0-3E96A2522379}" type="slidenum">
              <a:rPr lang="de-CH" smtClean="0"/>
              <a:pPr>
                <a:defRPr/>
              </a:pPr>
              <a:t>17</a:t>
            </a:fld>
            <a:endParaRPr lang="de-CH" dirty="0"/>
          </a:p>
        </p:txBody>
      </p:sp>
      <p:sp>
        <p:nvSpPr>
          <p:cNvPr id="3" name="Inhaltsplatzhalter 2">
            <a:extLst>
              <a:ext uri="{FF2B5EF4-FFF2-40B4-BE49-F238E27FC236}">
                <a16:creationId xmlns:a16="http://schemas.microsoft.com/office/drawing/2014/main" id="{30676DA4-2AAA-896F-869D-A8F7CDCEB902}"/>
              </a:ext>
            </a:extLst>
          </p:cNvPr>
          <p:cNvSpPr>
            <a:spLocks noGrp="1"/>
          </p:cNvSpPr>
          <p:nvPr>
            <p:ph sz="quarter" idx="14"/>
          </p:nvPr>
        </p:nvSpPr>
        <p:spPr/>
        <p:txBody>
          <a:bodyPr/>
          <a:lstStyle/>
          <a:p>
            <a:r>
              <a:rPr lang="en-US" dirty="0" err="1"/>
              <a:t>Jemand</a:t>
            </a:r>
            <a:r>
              <a:rPr lang="en-US" dirty="0"/>
              <a:t> hat </a:t>
            </a:r>
            <a:r>
              <a:rPr lang="en-US" dirty="0" err="1"/>
              <a:t>ein</a:t>
            </a:r>
            <a:r>
              <a:rPr lang="en-US" dirty="0"/>
              <a:t> Problem </a:t>
            </a:r>
            <a:r>
              <a:rPr lang="en-US" dirty="0">
                <a:sym typeface="Wingdings" panose="05000000000000000000" pitchFamily="2" charset="2"/>
              </a:rPr>
              <a:t> Was </a:t>
            </a:r>
            <a:r>
              <a:rPr lang="en-US" dirty="0" err="1">
                <a:sym typeface="Wingdings" panose="05000000000000000000" pitchFamily="2" charset="2"/>
              </a:rPr>
              <a:t>kann</a:t>
            </a:r>
            <a:r>
              <a:rPr lang="en-US" dirty="0">
                <a:sym typeface="Wingdings" panose="05000000000000000000" pitchFamily="2" charset="2"/>
              </a:rPr>
              <a:t> ich </a:t>
            </a:r>
            <a:r>
              <a:rPr lang="en-US" dirty="0" err="1">
                <a:sym typeface="Wingdings" panose="05000000000000000000" pitchFamily="2" charset="2"/>
              </a:rPr>
              <a:t>machen</a:t>
            </a:r>
            <a:r>
              <a:rPr lang="en-US" dirty="0">
                <a:sym typeface="Wingdings" panose="05000000000000000000" pitchFamily="2" charset="2"/>
              </a:rPr>
              <a:t>?</a:t>
            </a:r>
            <a:endParaRPr lang="en-US" dirty="0"/>
          </a:p>
        </p:txBody>
      </p:sp>
      <p:sp>
        <p:nvSpPr>
          <p:cNvPr id="4" name="Inhaltsplatzhalter 3">
            <a:extLst>
              <a:ext uri="{FF2B5EF4-FFF2-40B4-BE49-F238E27FC236}">
                <a16:creationId xmlns:a16="http://schemas.microsoft.com/office/drawing/2014/main" id="{07ECC389-38BD-4524-8639-1147A5B67E1D}"/>
              </a:ext>
            </a:extLst>
          </p:cNvPr>
          <p:cNvSpPr>
            <a:spLocks noGrp="1"/>
          </p:cNvSpPr>
          <p:nvPr>
            <p:ph sz="quarter" idx="15"/>
          </p:nvPr>
        </p:nvSpPr>
        <p:spPr/>
        <p:txBody>
          <a:bodyPr>
            <a:normAutofit lnSpcReduction="10000"/>
          </a:bodyPr>
          <a:lstStyle/>
          <a:p>
            <a:r>
              <a:rPr lang="en-US" dirty="0"/>
              <a:t>Was </a:t>
            </a:r>
            <a:r>
              <a:rPr lang="en-US" dirty="0" err="1"/>
              <a:t>kann</a:t>
            </a:r>
            <a:r>
              <a:rPr lang="en-US" dirty="0"/>
              <a:t> ich </a:t>
            </a:r>
            <a:r>
              <a:rPr lang="en-US" dirty="0" err="1"/>
              <a:t>machen</a:t>
            </a:r>
            <a:endParaRPr lang="en-US" dirty="0"/>
          </a:p>
        </p:txBody>
      </p:sp>
      <p:sp>
        <p:nvSpPr>
          <p:cNvPr id="5" name="Inhaltsplatzhalter 4">
            <a:extLst>
              <a:ext uri="{FF2B5EF4-FFF2-40B4-BE49-F238E27FC236}">
                <a16:creationId xmlns:a16="http://schemas.microsoft.com/office/drawing/2014/main" id="{A7371CE9-7ACC-B683-8415-3CC6D17527C9}"/>
              </a:ext>
            </a:extLst>
          </p:cNvPr>
          <p:cNvSpPr>
            <a:spLocks noGrp="1"/>
          </p:cNvSpPr>
          <p:nvPr>
            <p:ph sz="quarter" idx="16"/>
          </p:nvPr>
        </p:nvSpPr>
        <p:spPr/>
        <p:txBody>
          <a:bodyPr>
            <a:normAutofit fontScale="92500" lnSpcReduction="20000"/>
          </a:bodyPr>
          <a:lstStyle/>
          <a:p>
            <a:r>
              <a:rPr lang="de-DE" b="1" dirty="0">
                <a:solidFill>
                  <a:srgbClr val="0070C0"/>
                </a:solidFill>
              </a:rPr>
              <a:t>Unsicher? Frag nach Hilfe:</a:t>
            </a:r>
            <a:endParaRPr lang="de-DE" dirty="0">
              <a:solidFill>
                <a:srgbClr val="0070C0"/>
              </a:solidFill>
            </a:endParaRPr>
          </a:p>
          <a:p>
            <a:pPr lvl="1">
              <a:buFont typeface="Symbol" panose="05050102010706020507" pitchFamily="18" charset="2"/>
              <a:buChar char="-"/>
            </a:pPr>
            <a:r>
              <a:rPr lang="de-DE" dirty="0"/>
              <a:t>Kontaktiere eine </a:t>
            </a:r>
            <a:r>
              <a:rPr lang="de-DE" b="1" dirty="0"/>
              <a:t>Fachstelle</a:t>
            </a:r>
            <a:r>
              <a:rPr lang="de-DE" dirty="0"/>
              <a:t> oder </a:t>
            </a:r>
            <a:r>
              <a:rPr lang="de-DE" b="1" dirty="0"/>
              <a:t>Fachperson</a:t>
            </a:r>
            <a:endParaRPr lang="de-DE" dirty="0"/>
          </a:p>
          <a:p>
            <a:r>
              <a:rPr lang="de-DE" b="1" dirty="0">
                <a:solidFill>
                  <a:srgbClr val="0070C0"/>
                </a:solidFill>
              </a:rPr>
              <a:t>Wichtige Punkte:</a:t>
            </a:r>
            <a:endParaRPr lang="de-DE" dirty="0">
              <a:solidFill>
                <a:srgbClr val="0070C0"/>
              </a:solidFill>
            </a:endParaRPr>
          </a:p>
          <a:p>
            <a:pPr lvl="1">
              <a:buFont typeface="Symbol" panose="05050102010706020507" pitchFamily="18" charset="2"/>
              <a:buChar char="-"/>
            </a:pPr>
            <a:r>
              <a:rPr lang="de-DE" dirty="0"/>
              <a:t>Vereine und Sportangebote sind ein wichtiger Teil des Lebens für viele.</a:t>
            </a:r>
          </a:p>
          <a:p>
            <a:pPr lvl="1">
              <a:spcAft>
                <a:spcPts val="1200"/>
              </a:spcAft>
              <a:buFont typeface="Symbol" panose="05050102010706020507" pitchFamily="18" charset="2"/>
              <a:buChar char="-"/>
            </a:pPr>
            <a:r>
              <a:rPr lang="de-DE" b="1" dirty="0"/>
              <a:t>Ausschluss</a:t>
            </a:r>
            <a:r>
              <a:rPr lang="de-DE" dirty="0"/>
              <a:t> kann ernsthafte </a:t>
            </a:r>
            <a:r>
              <a:rPr lang="de-DE" b="1" dirty="0"/>
              <a:t>soziale</a:t>
            </a:r>
            <a:r>
              <a:rPr lang="de-DE" dirty="0"/>
              <a:t> und </a:t>
            </a:r>
            <a:r>
              <a:rPr lang="de-DE" b="1" dirty="0"/>
              <a:t>psychologische Folgen</a:t>
            </a:r>
            <a:r>
              <a:rPr lang="de-DE" dirty="0"/>
              <a:t> haben.</a:t>
            </a:r>
          </a:p>
          <a:p>
            <a:r>
              <a:rPr lang="de-DE" b="1" dirty="0">
                <a:solidFill>
                  <a:srgbClr val="0070C0"/>
                </a:solidFill>
              </a:rPr>
              <a:t>Ansprechen:</a:t>
            </a:r>
            <a:endParaRPr lang="de-DE" dirty="0">
              <a:solidFill>
                <a:srgbClr val="0070C0"/>
              </a:solidFill>
            </a:endParaRPr>
          </a:p>
          <a:p>
            <a:pPr lvl="1">
              <a:buFont typeface="Symbol" panose="05050102010706020507" pitchFamily="18" charset="2"/>
              <a:buChar char="-"/>
            </a:pPr>
            <a:r>
              <a:rPr lang="de-DE" b="1" dirty="0"/>
              <a:t>Ruhiger, privater Ort</a:t>
            </a:r>
            <a:endParaRPr lang="de-DE" dirty="0"/>
          </a:p>
          <a:p>
            <a:pPr lvl="1">
              <a:buFont typeface="Symbol" panose="05050102010706020507" pitchFamily="18" charset="2"/>
              <a:buChar char="-"/>
            </a:pPr>
            <a:r>
              <a:rPr lang="de-DE" b="1" dirty="0"/>
              <a:t>Direkt</a:t>
            </a:r>
            <a:r>
              <a:rPr lang="de-DE" dirty="0"/>
              <a:t> und </a:t>
            </a:r>
            <a:r>
              <a:rPr lang="de-DE" b="1" dirty="0"/>
              <a:t>freundlich</a:t>
            </a:r>
          </a:p>
          <a:p>
            <a:pPr lvl="1">
              <a:buFont typeface="Symbol" panose="05050102010706020507" pitchFamily="18" charset="2"/>
              <a:buChar char="-"/>
            </a:pPr>
            <a:r>
              <a:rPr lang="de-DE" dirty="0"/>
              <a:t>Keine </a:t>
            </a:r>
            <a:r>
              <a:rPr lang="de-DE" b="1" dirty="0"/>
              <a:t>Vorwürfe</a:t>
            </a:r>
            <a:r>
              <a:rPr lang="de-DE" dirty="0"/>
              <a:t> oder </a:t>
            </a:r>
            <a:r>
              <a:rPr lang="de-DE" b="1" dirty="0"/>
              <a:t>moralische Bewertung</a:t>
            </a:r>
            <a:endParaRPr lang="de-DE" dirty="0"/>
          </a:p>
          <a:p>
            <a:r>
              <a:rPr lang="de-DE" b="1" dirty="0">
                <a:solidFill>
                  <a:srgbClr val="0070C0"/>
                </a:solidFill>
              </a:rPr>
              <a:t>Im Gespräch:</a:t>
            </a:r>
            <a:endParaRPr lang="de-DE" dirty="0">
              <a:solidFill>
                <a:srgbClr val="0070C0"/>
              </a:solidFill>
            </a:endParaRPr>
          </a:p>
          <a:p>
            <a:pPr lvl="1">
              <a:buFont typeface="Symbol" panose="05050102010706020507" pitchFamily="18" charset="2"/>
              <a:buChar char="-"/>
            </a:pPr>
            <a:r>
              <a:rPr lang="de-DE" b="1" dirty="0"/>
              <a:t>Aktiv zuhören</a:t>
            </a:r>
            <a:r>
              <a:rPr lang="de-DE" dirty="0"/>
              <a:t> und Verständnis zeigen.</a:t>
            </a:r>
          </a:p>
          <a:p>
            <a:pPr lvl="1">
              <a:buFont typeface="Symbol" panose="05050102010706020507" pitchFamily="18" charset="2"/>
              <a:buChar char="-"/>
            </a:pPr>
            <a:r>
              <a:rPr lang="de-DE" dirty="0"/>
              <a:t>Informationen zu </a:t>
            </a:r>
            <a:r>
              <a:rPr lang="de-DE" b="1" dirty="0"/>
              <a:t>Beratungsstellen</a:t>
            </a:r>
            <a:r>
              <a:rPr lang="de-DE" dirty="0"/>
              <a:t> anbieten.</a:t>
            </a:r>
          </a:p>
          <a:p>
            <a:pPr lvl="1">
              <a:buFont typeface="Symbol" panose="05050102010706020507" pitchFamily="18" charset="2"/>
              <a:buChar char="-"/>
            </a:pPr>
            <a:r>
              <a:rPr lang="de-DE" b="1" dirty="0"/>
              <a:t>Privatsphäre</a:t>
            </a:r>
            <a:r>
              <a:rPr lang="de-DE" dirty="0"/>
              <a:t> und </a:t>
            </a:r>
            <a:r>
              <a:rPr lang="de-DE" b="1" dirty="0"/>
              <a:t>Entscheidungsfreiheit</a:t>
            </a:r>
            <a:r>
              <a:rPr lang="de-DE" dirty="0"/>
              <a:t> der Person respektieren.</a:t>
            </a:r>
          </a:p>
        </p:txBody>
      </p:sp>
      <p:sp>
        <p:nvSpPr>
          <p:cNvPr id="7" name="Rechteck 6">
            <a:extLst>
              <a:ext uri="{FF2B5EF4-FFF2-40B4-BE49-F238E27FC236}">
                <a16:creationId xmlns:a16="http://schemas.microsoft.com/office/drawing/2014/main" id="{0A7EA541-E14A-1A62-2E14-F831EBD6A900}"/>
              </a:ext>
            </a:extLst>
          </p:cNvPr>
          <p:cNvSpPr/>
          <p:nvPr/>
        </p:nvSpPr>
        <p:spPr>
          <a:xfrm rot="20402485">
            <a:off x="8310483" y="3943694"/>
            <a:ext cx="3384376" cy="1728192"/>
          </a:xfrm>
          <a:prstGeom prst="rect">
            <a:avLst/>
          </a:prstGeom>
          <a:solidFill>
            <a:srgbClr val="2C4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Das gilt </a:t>
            </a:r>
            <a:r>
              <a:rPr lang="de-CH" sz="2800" b="1" dirty="0">
                <a:solidFill>
                  <a:schemeClr val="bg1"/>
                </a:solidFill>
                <a:latin typeface="Calibri" panose="020F0502020204030204" pitchFamily="34" charset="0"/>
                <a:ea typeface="Calibri" panose="020F0502020204030204" pitchFamily="34" charset="0"/>
                <a:cs typeface="Calibri" panose="020F0502020204030204" pitchFamily="34" charset="0"/>
              </a:rPr>
              <a:t>unabhängig von der Substanz</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 und für alle Menschen</a:t>
            </a:r>
          </a:p>
        </p:txBody>
      </p:sp>
    </p:spTree>
    <p:extLst>
      <p:ext uri="{BB962C8B-B14F-4D97-AF65-F5344CB8AC3E}">
        <p14:creationId xmlns:p14="http://schemas.microsoft.com/office/powerpoint/2010/main" val="17207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263D448-A35D-DF6D-DBD6-663C6EBF156E}"/>
              </a:ext>
            </a:extLst>
          </p:cNvPr>
          <p:cNvSpPr>
            <a:spLocks noGrp="1"/>
          </p:cNvSpPr>
          <p:nvPr>
            <p:ph type="sldNum" sz="quarter" idx="13"/>
          </p:nvPr>
        </p:nvSpPr>
        <p:spPr/>
        <p:txBody>
          <a:bodyPr/>
          <a:lstStyle/>
          <a:p>
            <a:pPr>
              <a:defRPr/>
            </a:pPr>
            <a:fld id="{396D3FA6-11F9-4BDE-B8B0-3E96A2522379}" type="slidenum">
              <a:rPr lang="de-CH" smtClean="0"/>
              <a:pPr>
                <a:defRPr/>
              </a:pPr>
              <a:t>18</a:t>
            </a:fld>
            <a:endParaRPr lang="de-CH" dirty="0"/>
          </a:p>
        </p:txBody>
      </p:sp>
      <p:sp>
        <p:nvSpPr>
          <p:cNvPr id="3" name="Inhaltsplatzhalter 2">
            <a:extLst>
              <a:ext uri="{FF2B5EF4-FFF2-40B4-BE49-F238E27FC236}">
                <a16:creationId xmlns:a16="http://schemas.microsoft.com/office/drawing/2014/main" id="{04A4A84A-194E-4E14-4B9B-5D53A3EE93F1}"/>
              </a:ext>
            </a:extLst>
          </p:cNvPr>
          <p:cNvSpPr>
            <a:spLocks noGrp="1"/>
          </p:cNvSpPr>
          <p:nvPr>
            <p:ph sz="quarter" idx="14"/>
          </p:nvPr>
        </p:nvSpPr>
        <p:spPr/>
        <p:txBody>
          <a:bodyPr/>
          <a:lstStyle/>
          <a:p>
            <a:r>
              <a:rPr lang="en-US" dirty="0"/>
              <a:t>Diverse </a:t>
            </a:r>
            <a:r>
              <a:rPr lang="en-US" dirty="0" err="1"/>
              <a:t>Organisationen</a:t>
            </a:r>
            <a:endParaRPr lang="en-US" dirty="0"/>
          </a:p>
        </p:txBody>
      </p:sp>
      <p:sp>
        <p:nvSpPr>
          <p:cNvPr id="4" name="Inhaltsplatzhalter 3">
            <a:extLst>
              <a:ext uri="{FF2B5EF4-FFF2-40B4-BE49-F238E27FC236}">
                <a16:creationId xmlns:a16="http://schemas.microsoft.com/office/drawing/2014/main" id="{5EDA7D9E-2D95-797C-90DF-37CE93D7840F}"/>
              </a:ext>
            </a:extLst>
          </p:cNvPr>
          <p:cNvSpPr>
            <a:spLocks noGrp="1"/>
          </p:cNvSpPr>
          <p:nvPr>
            <p:ph sz="quarter" idx="15"/>
          </p:nvPr>
        </p:nvSpPr>
        <p:spPr/>
        <p:txBody>
          <a:bodyPr>
            <a:normAutofit lnSpcReduction="10000"/>
          </a:bodyPr>
          <a:lstStyle/>
          <a:p>
            <a:r>
              <a:rPr lang="en-US" dirty="0"/>
              <a:t>Wo holt man </a:t>
            </a:r>
            <a:r>
              <a:rPr lang="en-US" dirty="0" err="1"/>
              <a:t>Unterstützung</a:t>
            </a:r>
            <a:endParaRPr lang="en-US" dirty="0"/>
          </a:p>
        </p:txBody>
      </p:sp>
      <p:pic>
        <p:nvPicPr>
          <p:cNvPr id="6" name="Inhaltsplatzhalter 5" descr="C:\Users\nkadmin\AppData\Local\Microsoft\Windows\INetCache\Content.MSO\AC940462.tmp">
            <a:extLst>
              <a:ext uri="{FF2B5EF4-FFF2-40B4-BE49-F238E27FC236}">
                <a16:creationId xmlns:a16="http://schemas.microsoft.com/office/drawing/2014/main" id="{A6CB875F-D320-2FD8-CD4C-CD1108A72D5B}"/>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863325" y="2102644"/>
            <a:ext cx="3476625" cy="1314450"/>
          </a:xfrm>
          <a:prstGeom prst="rect">
            <a:avLst/>
          </a:prstGeom>
          <a:noFill/>
          <a:ln>
            <a:noFill/>
          </a:ln>
        </p:spPr>
      </p:pic>
      <p:pic>
        <p:nvPicPr>
          <p:cNvPr id="8" name="Grafik 7">
            <a:extLst>
              <a:ext uri="{FF2B5EF4-FFF2-40B4-BE49-F238E27FC236}">
                <a16:creationId xmlns:a16="http://schemas.microsoft.com/office/drawing/2014/main" id="{C1CE1136-4877-91AA-6CEC-2D7534E945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3735" y="2065546"/>
            <a:ext cx="2694940" cy="1300480"/>
          </a:xfrm>
          <a:prstGeom prst="rect">
            <a:avLst/>
          </a:prstGeom>
          <a:noFill/>
          <a:ln>
            <a:noFill/>
          </a:ln>
        </p:spPr>
      </p:pic>
      <p:pic>
        <p:nvPicPr>
          <p:cNvPr id="9" name="Grafik 8" descr="Anonyme Alkoholiker">
            <a:extLst>
              <a:ext uri="{FF2B5EF4-FFF2-40B4-BE49-F238E27FC236}">
                <a16:creationId xmlns:a16="http://schemas.microsoft.com/office/drawing/2014/main" id="{3D8C64E3-F87F-A619-EE16-4F92022CD4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0058" y="1837065"/>
            <a:ext cx="1521460" cy="1521460"/>
          </a:xfrm>
          <a:prstGeom prst="rect">
            <a:avLst/>
          </a:prstGeom>
          <a:noFill/>
          <a:ln>
            <a:noFill/>
          </a:ln>
        </p:spPr>
      </p:pic>
      <p:pic>
        <p:nvPicPr>
          <p:cNvPr id="10" name="Grafik 9" descr="C:\Users\nkadmin\AppData\Local\Microsoft\Windows\INetCache\Content.MSO\E2D382C0.tmp">
            <a:extLst>
              <a:ext uri="{FF2B5EF4-FFF2-40B4-BE49-F238E27FC236}">
                <a16:creationId xmlns:a16="http://schemas.microsoft.com/office/drawing/2014/main" id="{08F49D7F-FD79-23DD-B43C-8AE1F51D2F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8343" y="3795709"/>
            <a:ext cx="2333625" cy="1495425"/>
          </a:xfrm>
          <a:prstGeom prst="rect">
            <a:avLst/>
          </a:prstGeom>
          <a:noFill/>
          <a:ln>
            <a:noFill/>
          </a:ln>
        </p:spPr>
      </p:pic>
      <p:pic>
        <p:nvPicPr>
          <p:cNvPr id="11" name="Grafik 10" descr="C:\Users\nkadmin\AppData\Local\Microsoft\Windows\INetCache\Content.MSO\9AB7B6CE.tmp">
            <a:extLst>
              <a:ext uri="{FF2B5EF4-FFF2-40B4-BE49-F238E27FC236}">
                <a16:creationId xmlns:a16="http://schemas.microsoft.com/office/drawing/2014/main" id="{E4D6ACCE-F083-19EF-1A05-9FB3EC024E5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83863" y="3802798"/>
            <a:ext cx="4133850" cy="1104900"/>
          </a:xfrm>
          <a:prstGeom prst="rect">
            <a:avLst/>
          </a:prstGeom>
          <a:noFill/>
          <a:ln>
            <a:noFill/>
          </a:ln>
        </p:spPr>
      </p:pic>
      <p:pic>
        <p:nvPicPr>
          <p:cNvPr id="3074" name="Picture 2" descr="Koordinations- und Fachstelle Sucht: Startseite - infodrog - Schweizerische  Koordinations- und Fachstelle Sucht">
            <a:extLst>
              <a:ext uri="{FF2B5EF4-FFF2-40B4-BE49-F238E27FC236}">
                <a16:creationId xmlns:a16="http://schemas.microsoft.com/office/drawing/2014/main" id="{80EA3309-8B9F-EADD-ED40-A782869C3C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8238" y="3661975"/>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usarzt-Logo selbst - Stiftung LebensBlicke">
            <a:extLst>
              <a:ext uri="{FF2B5EF4-FFF2-40B4-BE49-F238E27FC236}">
                <a16:creationId xmlns:a16="http://schemas.microsoft.com/office/drawing/2014/main" id="{44221B0E-8050-C41E-9891-10D5F83BFF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775" y="5291134"/>
            <a:ext cx="2076450" cy="143827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
            <a:extLst>
              <a:ext uri="{FF2B5EF4-FFF2-40B4-BE49-F238E27FC236}">
                <a16:creationId xmlns:a16="http://schemas.microsoft.com/office/drawing/2014/main" id="{DD50AD27-FE68-099A-CF1C-2627206EBC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Startseite - Stopsmoking">
            <a:extLst>
              <a:ext uri="{FF2B5EF4-FFF2-40B4-BE49-F238E27FC236}">
                <a16:creationId xmlns:a16="http://schemas.microsoft.com/office/drawing/2014/main" id="{5133F7B5-98BF-594E-BA9E-CBCFF80CE4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5944" y="5399226"/>
            <a:ext cx="4124325"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aucherentwöhnung - Triemli-Apotheke &amp; Drogerie">
            <a:extLst>
              <a:ext uri="{FF2B5EF4-FFF2-40B4-BE49-F238E27FC236}">
                <a16:creationId xmlns:a16="http://schemas.microsoft.com/office/drawing/2014/main" id="{FCE714B4-E2E1-0BC2-798A-6491CFF62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940" y="5369321"/>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0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70BD-825B-2E3A-E37F-1101D24F5719}"/>
            </a:ext>
          </a:extLst>
        </p:cNvPr>
        <p:cNvGrpSpPr/>
        <p:nvPr/>
      </p:nvGrpSpPr>
      <p:grpSpPr>
        <a:xfrm>
          <a:off x="0" y="0"/>
          <a:ext cx="0" cy="0"/>
          <a:chOff x="0" y="0"/>
          <a:chExt cx="0" cy="0"/>
        </a:xfrm>
      </p:grpSpPr>
      <p:grpSp>
        <p:nvGrpSpPr>
          <p:cNvPr id="22" name="Gruppieren 21">
            <a:extLst>
              <a:ext uri="{FF2B5EF4-FFF2-40B4-BE49-F238E27FC236}">
                <a16:creationId xmlns:a16="http://schemas.microsoft.com/office/drawing/2014/main" id="{7DFB9A02-1613-9F02-9E5A-7A0A8A3FD1AC}"/>
              </a:ext>
            </a:extLst>
          </p:cNvPr>
          <p:cNvGrpSpPr/>
          <p:nvPr/>
        </p:nvGrpSpPr>
        <p:grpSpPr>
          <a:xfrm>
            <a:off x="384668" y="3731721"/>
            <a:ext cx="11468435" cy="1602004"/>
            <a:chOff x="384668" y="3731721"/>
            <a:chExt cx="11468435" cy="1602004"/>
          </a:xfrm>
        </p:grpSpPr>
        <p:sp>
          <p:nvSpPr>
            <p:cNvPr id="13" name="Rechteck 12">
              <a:extLst>
                <a:ext uri="{FF2B5EF4-FFF2-40B4-BE49-F238E27FC236}">
                  <a16:creationId xmlns:a16="http://schemas.microsoft.com/office/drawing/2014/main" id="{59814204-9701-8DDC-13DA-F2161AF47DE4}"/>
                </a:ext>
              </a:extLst>
            </p:cNvPr>
            <p:cNvSpPr/>
            <p:nvPr/>
          </p:nvSpPr>
          <p:spPr>
            <a:xfrm>
              <a:off x="384668" y="3731725"/>
              <a:ext cx="2088000" cy="1602000"/>
            </a:xfrm>
            <a:prstGeom prst="rect">
              <a:avLst/>
            </a:prstGeom>
            <a:solidFill>
              <a:srgbClr val="CAD0DF"/>
            </a:solidFill>
            <a:ln>
              <a:solidFill>
                <a:srgbClr val="2C428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400" kern="0" dirty="0">
                  <a:solidFill>
                    <a:srgbClr val="2C4281"/>
                  </a:solidFill>
                  <a:latin typeface="Calibri" pitchFamily="34" charset="0"/>
                </a:rPr>
                <a:t>Broschüre weitergeben </a:t>
              </a:r>
            </a:p>
          </p:txBody>
        </p:sp>
        <p:sp>
          <p:nvSpPr>
            <p:cNvPr id="17" name="Rechteck 16">
              <a:extLst>
                <a:ext uri="{FF2B5EF4-FFF2-40B4-BE49-F238E27FC236}">
                  <a16:creationId xmlns:a16="http://schemas.microsoft.com/office/drawing/2014/main" id="{1E428BCF-57F1-F2D6-407D-696CE6B09312}"/>
                </a:ext>
              </a:extLst>
            </p:cNvPr>
            <p:cNvSpPr/>
            <p:nvPr/>
          </p:nvSpPr>
          <p:spPr>
            <a:xfrm>
              <a:off x="2694763" y="3731721"/>
              <a:ext cx="2088000" cy="1602000"/>
            </a:xfrm>
            <a:prstGeom prst="rect">
              <a:avLst/>
            </a:prstGeom>
            <a:solidFill>
              <a:srgbClr val="CAD0DF"/>
            </a:solidFill>
            <a:ln>
              <a:solidFill>
                <a:srgbClr val="2C428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400" kern="0" dirty="0">
                  <a:solidFill>
                    <a:srgbClr val="2C4281"/>
                  </a:solidFill>
                  <a:latin typeface="Calibri" pitchFamily="34" charset="0"/>
                </a:rPr>
                <a:t>Videos teilen</a:t>
              </a:r>
              <a:endParaRPr lang="de-CH" sz="2400" kern="0" dirty="0">
                <a:solidFill>
                  <a:srgbClr val="2C4281"/>
                </a:solidFill>
                <a:latin typeface="Calibri" pitchFamily="34" charset="0"/>
              </a:endParaRPr>
            </a:p>
          </p:txBody>
        </p:sp>
        <p:sp>
          <p:nvSpPr>
            <p:cNvPr id="18" name="Rechteck 17">
              <a:extLst>
                <a:ext uri="{FF2B5EF4-FFF2-40B4-BE49-F238E27FC236}">
                  <a16:creationId xmlns:a16="http://schemas.microsoft.com/office/drawing/2014/main" id="{2F4181CD-1181-4043-717B-7E95BE75A076}"/>
                </a:ext>
              </a:extLst>
            </p:cNvPr>
            <p:cNvSpPr/>
            <p:nvPr/>
          </p:nvSpPr>
          <p:spPr>
            <a:xfrm>
              <a:off x="5073019" y="3731725"/>
              <a:ext cx="2088000" cy="1601269"/>
            </a:xfrm>
            <a:prstGeom prst="rect">
              <a:avLst/>
            </a:prstGeom>
            <a:solidFill>
              <a:srgbClr val="CAD0DF"/>
            </a:solidFill>
            <a:ln>
              <a:solidFill>
                <a:srgbClr val="2C428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400" kern="0" dirty="0">
                  <a:solidFill>
                    <a:srgbClr val="2C4281"/>
                  </a:solidFill>
                  <a:latin typeface="Calibri" pitchFamily="34" charset="0"/>
                </a:rPr>
                <a:t>Folien und Präsentation im Verein selbst nutzen</a:t>
              </a:r>
            </a:p>
          </p:txBody>
        </p:sp>
        <p:sp>
          <p:nvSpPr>
            <p:cNvPr id="19" name="Rechteck 18">
              <a:extLst>
                <a:ext uri="{FF2B5EF4-FFF2-40B4-BE49-F238E27FC236}">
                  <a16:creationId xmlns:a16="http://schemas.microsoft.com/office/drawing/2014/main" id="{52E90BE0-0916-3AAC-76F8-682D5C4C7D31}"/>
                </a:ext>
              </a:extLst>
            </p:cNvPr>
            <p:cNvSpPr/>
            <p:nvPr/>
          </p:nvSpPr>
          <p:spPr>
            <a:xfrm>
              <a:off x="7412768" y="3731721"/>
              <a:ext cx="2088000" cy="1601269"/>
            </a:xfrm>
            <a:prstGeom prst="rect">
              <a:avLst/>
            </a:prstGeom>
            <a:solidFill>
              <a:srgbClr val="CAD0DF"/>
            </a:solidFill>
            <a:ln>
              <a:solidFill>
                <a:srgbClr val="2C428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400" kern="0" dirty="0">
                  <a:solidFill>
                    <a:srgbClr val="2C4281"/>
                  </a:solidFill>
                  <a:latin typeface="Calibri" pitchFamily="34" charset="0"/>
                </a:rPr>
                <a:t>Inhalte auf der Projekt-Webseite: </a:t>
              </a:r>
              <a:r>
                <a:rPr lang="de-DE" sz="2400" kern="0" dirty="0">
                  <a:solidFill>
                    <a:srgbClr val="2C4281"/>
                  </a:solidFill>
                  <a:latin typeface="Calibri" pitchFamily="34" charset="0"/>
                  <a:hlinkClick r:id="rId3">
                    <a:extLst>
                      <a:ext uri="{A12FA001-AC4F-418D-AE19-62706E023703}">
                        <ahyp:hlinkClr xmlns:ahyp="http://schemas.microsoft.com/office/drawing/2018/hyperlinkcolor" val="tx"/>
                      </a:ext>
                    </a:extLst>
                  </a:hlinkClick>
                </a:rPr>
                <a:t>www.isamb.ch</a:t>
              </a:r>
              <a:endParaRPr lang="de-DE" sz="2400" kern="0" dirty="0">
                <a:solidFill>
                  <a:srgbClr val="2C4281"/>
                </a:solidFill>
                <a:latin typeface="Calibri" pitchFamily="34" charset="0"/>
              </a:endParaRPr>
            </a:p>
          </p:txBody>
        </p:sp>
        <p:sp>
          <p:nvSpPr>
            <p:cNvPr id="20" name="Rechteck 19">
              <a:extLst>
                <a:ext uri="{FF2B5EF4-FFF2-40B4-BE49-F238E27FC236}">
                  <a16:creationId xmlns:a16="http://schemas.microsoft.com/office/drawing/2014/main" id="{51AEE596-5A57-C77F-0063-F9A2F58344EF}"/>
                </a:ext>
              </a:extLst>
            </p:cNvPr>
            <p:cNvSpPr/>
            <p:nvPr/>
          </p:nvSpPr>
          <p:spPr>
            <a:xfrm>
              <a:off x="9765103" y="3731721"/>
              <a:ext cx="2088000" cy="1601270"/>
            </a:xfrm>
            <a:prstGeom prst="rect">
              <a:avLst/>
            </a:prstGeom>
            <a:solidFill>
              <a:srgbClr val="CAD0DF"/>
            </a:solidFill>
            <a:ln>
              <a:solidFill>
                <a:srgbClr val="2C428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2400" kern="0" dirty="0">
                  <a:solidFill>
                    <a:srgbClr val="2C4281"/>
                  </a:solidFill>
                  <a:latin typeface="Calibri" pitchFamily="34" charset="0"/>
                </a:rPr>
                <a:t>Ansprechen und Unterstützung anbieten</a:t>
              </a:r>
            </a:p>
          </p:txBody>
        </p:sp>
      </p:grpSp>
      <p:pic>
        <p:nvPicPr>
          <p:cNvPr id="7" name="Grafik 6">
            <a:extLst>
              <a:ext uri="{FF2B5EF4-FFF2-40B4-BE49-F238E27FC236}">
                <a16:creationId xmlns:a16="http://schemas.microsoft.com/office/drawing/2014/main" id="{8CE93BF3-B96F-7E24-310C-F6D8F95DF2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8061" y="1778819"/>
            <a:ext cx="1281213" cy="1816403"/>
          </a:xfrm>
          <a:prstGeom prst="rect">
            <a:avLst/>
          </a:prstGeom>
        </p:spPr>
      </p:pic>
      <p:sp>
        <p:nvSpPr>
          <p:cNvPr id="2" name="Foliennummernplatzhalter 1">
            <a:extLst>
              <a:ext uri="{FF2B5EF4-FFF2-40B4-BE49-F238E27FC236}">
                <a16:creationId xmlns:a16="http://schemas.microsoft.com/office/drawing/2014/main" id="{55AD4670-745A-10B3-EAEE-AC66A454E394}"/>
              </a:ext>
            </a:extLst>
          </p:cNvPr>
          <p:cNvSpPr>
            <a:spLocks noGrp="1"/>
          </p:cNvSpPr>
          <p:nvPr>
            <p:ph type="sldNum" sz="quarter" idx="13"/>
          </p:nvPr>
        </p:nvSpPr>
        <p:spPr/>
        <p:txBody>
          <a:bodyPr/>
          <a:lstStyle/>
          <a:p>
            <a:pPr>
              <a:defRPr/>
            </a:pPr>
            <a:fld id="{396D3FA6-11F9-4BDE-B8B0-3E96A2522379}" type="slidenum">
              <a:rPr lang="de-CH" smtClean="0"/>
              <a:pPr>
                <a:defRPr/>
              </a:pPr>
              <a:t>19</a:t>
            </a:fld>
            <a:endParaRPr lang="de-CH" dirty="0"/>
          </a:p>
        </p:txBody>
      </p:sp>
      <p:sp>
        <p:nvSpPr>
          <p:cNvPr id="3" name="Inhaltsplatzhalter 2">
            <a:extLst>
              <a:ext uri="{FF2B5EF4-FFF2-40B4-BE49-F238E27FC236}">
                <a16:creationId xmlns:a16="http://schemas.microsoft.com/office/drawing/2014/main" id="{372EF403-825E-3B29-A56C-1E8B06E731DC}"/>
              </a:ext>
            </a:extLst>
          </p:cNvPr>
          <p:cNvSpPr>
            <a:spLocks noGrp="1"/>
          </p:cNvSpPr>
          <p:nvPr>
            <p:ph sz="quarter" idx="14"/>
          </p:nvPr>
        </p:nvSpPr>
        <p:spPr/>
        <p:txBody>
          <a:bodyPr/>
          <a:lstStyle/>
          <a:p>
            <a:r>
              <a:rPr lang="de-CH" dirty="0"/>
              <a:t>Was kann ich machen?</a:t>
            </a:r>
          </a:p>
        </p:txBody>
      </p:sp>
      <p:sp>
        <p:nvSpPr>
          <p:cNvPr id="4" name="Inhaltsplatzhalter 3">
            <a:extLst>
              <a:ext uri="{FF2B5EF4-FFF2-40B4-BE49-F238E27FC236}">
                <a16:creationId xmlns:a16="http://schemas.microsoft.com/office/drawing/2014/main" id="{4C7EF02C-AF08-3845-F703-B2281B8FD926}"/>
              </a:ext>
            </a:extLst>
          </p:cNvPr>
          <p:cNvSpPr>
            <a:spLocks noGrp="1"/>
          </p:cNvSpPr>
          <p:nvPr>
            <p:ph sz="quarter" idx="15"/>
          </p:nvPr>
        </p:nvSpPr>
        <p:spPr/>
        <p:txBody>
          <a:bodyPr>
            <a:normAutofit lnSpcReduction="10000"/>
          </a:bodyPr>
          <a:lstStyle/>
          <a:p>
            <a:r>
              <a:rPr lang="de-CH" dirty="0"/>
              <a:t>Projektidee</a:t>
            </a:r>
          </a:p>
        </p:txBody>
      </p:sp>
      <p:sp>
        <p:nvSpPr>
          <p:cNvPr id="5" name="Inhaltsplatzhalter 4">
            <a:extLst>
              <a:ext uri="{FF2B5EF4-FFF2-40B4-BE49-F238E27FC236}">
                <a16:creationId xmlns:a16="http://schemas.microsoft.com/office/drawing/2014/main" id="{D75947D7-D304-94D6-082C-1058071C514B}"/>
              </a:ext>
            </a:extLst>
          </p:cNvPr>
          <p:cNvSpPr>
            <a:spLocks noGrp="1"/>
          </p:cNvSpPr>
          <p:nvPr>
            <p:ph sz="quarter" idx="16"/>
          </p:nvPr>
        </p:nvSpPr>
        <p:spPr>
          <a:xfrm>
            <a:off x="425981" y="5572145"/>
            <a:ext cx="11427122" cy="1079499"/>
          </a:xfrm>
        </p:spPr>
        <p:txBody>
          <a:bodyPr>
            <a:normAutofit/>
          </a:bodyPr>
          <a:lstStyle/>
          <a:p>
            <a:pPr marL="3175" indent="0">
              <a:buNone/>
            </a:pPr>
            <a:r>
              <a:rPr lang="de-CH" sz="3200" b="1" kern="0" dirty="0">
                <a:solidFill>
                  <a:srgbClr val="2C4281"/>
                </a:solidFill>
              </a:rPr>
              <a:t>Man kann auf das Thema aufmerksam machen und </a:t>
            </a:r>
            <a:br>
              <a:rPr lang="de-CH" sz="3200" b="1" kern="0" dirty="0">
                <a:solidFill>
                  <a:srgbClr val="2C4281"/>
                </a:solidFill>
              </a:rPr>
            </a:br>
            <a:r>
              <a:rPr lang="de-CH" sz="3200" b="1" kern="0" dirty="0">
                <a:solidFill>
                  <a:srgbClr val="2C4281"/>
                </a:solidFill>
              </a:rPr>
              <a:t>es indirekt ansprechen, in dem man die Informationen teilt.</a:t>
            </a:r>
          </a:p>
        </p:txBody>
      </p:sp>
      <p:pic>
        <p:nvPicPr>
          <p:cNvPr id="6" name="Grafik 5">
            <a:extLst>
              <a:ext uri="{FF2B5EF4-FFF2-40B4-BE49-F238E27FC236}">
                <a16:creationId xmlns:a16="http://schemas.microsoft.com/office/drawing/2014/main" id="{0103D6CC-8947-4C59-0118-5304F6AB324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83319" y="1731484"/>
            <a:ext cx="1911377" cy="1911377"/>
          </a:xfrm>
          <a:prstGeom prst="rect">
            <a:avLst/>
          </a:prstGeom>
        </p:spPr>
      </p:pic>
      <p:grpSp>
        <p:nvGrpSpPr>
          <p:cNvPr id="11" name="Gruppieren 10">
            <a:extLst>
              <a:ext uri="{FF2B5EF4-FFF2-40B4-BE49-F238E27FC236}">
                <a16:creationId xmlns:a16="http://schemas.microsoft.com/office/drawing/2014/main" id="{41DAFB6E-CE79-489C-417A-7094680402F9}"/>
              </a:ext>
            </a:extLst>
          </p:cNvPr>
          <p:cNvGrpSpPr/>
          <p:nvPr/>
        </p:nvGrpSpPr>
        <p:grpSpPr>
          <a:xfrm>
            <a:off x="2664615" y="2193814"/>
            <a:ext cx="2218009" cy="1327322"/>
            <a:chOff x="15111630" y="584075"/>
            <a:chExt cx="2619186" cy="1567398"/>
          </a:xfrm>
        </p:grpSpPr>
        <p:pic>
          <p:nvPicPr>
            <p:cNvPr id="8" name="Grafik 7" descr="Ein Bild, das Menschliches Gesicht, Person, Screenshot, Vorderkopf enthält.&#10;&#10;Automatisch generierte Beschreibung">
              <a:extLst>
                <a:ext uri="{FF2B5EF4-FFF2-40B4-BE49-F238E27FC236}">
                  <a16:creationId xmlns:a16="http://schemas.microsoft.com/office/drawing/2014/main" id="{FBC1CCC6-AA0A-820E-F526-A86164EF5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11630" y="584075"/>
              <a:ext cx="2208913" cy="1248586"/>
            </a:xfrm>
            <a:prstGeom prst="rect">
              <a:avLst/>
            </a:prstGeom>
          </p:spPr>
        </p:pic>
        <p:pic>
          <p:nvPicPr>
            <p:cNvPr id="9" name="Grafik 8" descr="Ein Bild, das Menschliches Gesicht, Person, Brille, Vorderkopf enthält.&#10;&#10;Automatisch generierte Beschreibung">
              <a:extLst>
                <a:ext uri="{FF2B5EF4-FFF2-40B4-BE49-F238E27FC236}">
                  <a16:creationId xmlns:a16="http://schemas.microsoft.com/office/drawing/2014/main" id="{13C4BE1B-4F80-9764-B08E-A297B87D8E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8111" y="684243"/>
              <a:ext cx="2186228" cy="1233954"/>
            </a:xfrm>
            <a:prstGeom prst="rect">
              <a:avLst/>
            </a:prstGeom>
          </p:spPr>
        </p:pic>
        <p:pic>
          <p:nvPicPr>
            <p:cNvPr id="10" name="Grafik 9" descr="Ein Bild, das Person, Menschliches Gesicht, Screenshot, Haut enthält.&#10;&#10;Automatisch generierte Beschreibung">
              <a:extLst>
                <a:ext uri="{FF2B5EF4-FFF2-40B4-BE49-F238E27FC236}">
                  <a16:creationId xmlns:a16="http://schemas.microsoft.com/office/drawing/2014/main" id="{BBA1EAED-913B-E553-8587-AE37873E79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44587" y="902886"/>
              <a:ext cx="2186229" cy="1248587"/>
            </a:xfrm>
            <a:prstGeom prst="rect">
              <a:avLst/>
            </a:prstGeom>
          </p:spPr>
        </p:pic>
      </p:grpSp>
      <p:pic>
        <p:nvPicPr>
          <p:cNvPr id="30" name="Grafik 29">
            <a:extLst>
              <a:ext uri="{FF2B5EF4-FFF2-40B4-BE49-F238E27FC236}">
                <a16:creationId xmlns:a16="http://schemas.microsoft.com/office/drawing/2014/main" id="{CF7E7431-FFA6-7AAC-6307-CEF0E8C0B90F}"/>
              </a:ext>
            </a:extLst>
          </p:cNvPr>
          <p:cNvPicPr>
            <a:picLocks noChangeAspect="1"/>
          </p:cNvPicPr>
          <p:nvPr/>
        </p:nvPicPr>
        <p:blipFill>
          <a:blip r:embed="rId10"/>
          <a:stretch>
            <a:fillRect/>
          </a:stretch>
        </p:blipFill>
        <p:spPr>
          <a:xfrm>
            <a:off x="9813752" y="1731484"/>
            <a:ext cx="1898677" cy="1898677"/>
          </a:xfrm>
          <a:prstGeom prst="rect">
            <a:avLst/>
          </a:prstGeom>
        </p:spPr>
      </p:pic>
      <p:grpSp>
        <p:nvGrpSpPr>
          <p:cNvPr id="44" name="Gruppieren 43">
            <a:extLst>
              <a:ext uri="{FF2B5EF4-FFF2-40B4-BE49-F238E27FC236}">
                <a16:creationId xmlns:a16="http://schemas.microsoft.com/office/drawing/2014/main" id="{FFC00F8F-7D13-B904-AF1E-2F2FD962DE85}"/>
              </a:ext>
            </a:extLst>
          </p:cNvPr>
          <p:cNvGrpSpPr/>
          <p:nvPr/>
        </p:nvGrpSpPr>
        <p:grpSpPr>
          <a:xfrm>
            <a:off x="5135942" y="1787451"/>
            <a:ext cx="2041475" cy="1911377"/>
            <a:chOff x="-5209256" y="5530552"/>
            <a:chExt cx="2858376" cy="2858376"/>
          </a:xfrm>
        </p:grpSpPr>
        <p:pic>
          <p:nvPicPr>
            <p:cNvPr id="36" name="Grafik 35">
              <a:extLst>
                <a:ext uri="{FF2B5EF4-FFF2-40B4-BE49-F238E27FC236}">
                  <a16:creationId xmlns:a16="http://schemas.microsoft.com/office/drawing/2014/main" id="{C5A61420-39D6-993C-7684-E513DEE27F91}"/>
                </a:ext>
              </a:extLst>
            </p:cNvPr>
            <p:cNvPicPr>
              <a:picLocks noChangeAspect="1"/>
            </p:cNvPicPr>
            <p:nvPr/>
          </p:nvPicPr>
          <p:blipFill>
            <a:blip r:embed="rId11"/>
            <a:stretch>
              <a:fillRect/>
            </a:stretch>
          </p:blipFill>
          <p:spPr>
            <a:xfrm>
              <a:off x="-5209256" y="5530552"/>
              <a:ext cx="2858376" cy="2858376"/>
            </a:xfrm>
            <a:prstGeom prst="rect">
              <a:avLst/>
            </a:prstGeom>
          </p:spPr>
        </p:pic>
        <p:pic>
          <p:nvPicPr>
            <p:cNvPr id="38" name="Grafik 37">
              <a:extLst>
                <a:ext uri="{FF2B5EF4-FFF2-40B4-BE49-F238E27FC236}">
                  <a16:creationId xmlns:a16="http://schemas.microsoft.com/office/drawing/2014/main" id="{FC8268DD-6279-73B6-E40E-A099E3002661}"/>
                </a:ext>
              </a:extLst>
            </p:cNvPr>
            <p:cNvPicPr>
              <a:picLocks noChangeAspect="1"/>
            </p:cNvPicPr>
            <p:nvPr/>
          </p:nvPicPr>
          <p:blipFill>
            <a:blip r:embed="rId12"/>
            <a:stretch>
              <a:fillRect/>
            </a:stretch>
          </p:blipFill>
          <p:spPr>
            <a:xfrm>
              <a:off x="-3913112" y="6021288"/>
              <a:ext cx="1368152" cy="863627"/>
            </a:xfrm>
            <a:prstGeom prst="rect">
              <a:avLst/>
            </a:prstGeom>
          </p:spPr>
        </p:pic>
        <p:cxnSp>
          <p:nvCxnSpPr>
            <p:cNvPr id="40" name="Gerader Verbinder 39">
              <a:extLst>
                <a:ext uri="{FF2B5EF4-FFF2-40B4-BE49-F238E27FC236}">
                  <a16:creationId xmlns:a16="http://schemas.microsoft.com/office/drawing/2014/main" id="{975CC746-1F26-5473-71DF-B7F66347E49D}"/>
                </a:ext>
              </a:extLst>
            </p:cNvPr>
            <p:cNvCxnSpPr>
              <a:cxnSpLocks/>
            </p:cNvCxnSpPr>
            <p:nvPr/>
          </p:nvCxnSpPr>
          <p:spPr>
            <a:xfrm flipV="1">
              <a:off x="-3780068" y="6508358"/>
              <a:ext cx="226996" cy="461527"/>
            </a:xfrm>
            <a:prstGeom prst="line">
              <a:avLst/>
            </a:prstGeom>
            <a:ln w="158750">
              <a:solidFill>
                <a:schemeClr val="tx1"/>
              </a:solidFill>
              <a:round/>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90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2FA7-2B60-5B47-EAB2-D0CAF61E0D51}"/>
            </a:ext>
          </a:extLst>
        </p:cNvPr>
        <p:cNvGrpSpPr/>
        <p:nvPr/>
      </p:nvGrpSpPr>
      <p:grpSpPr>
        <a:xfrm>
          <a:off x="0" y="0"/>
          <a:ext cx="0" cy="0"/>
          <a:chOff x="0" y="0"/>
          <a:chExt cx="0" cy="0"/>
        </a:xfrm>
      </p:grpSpPr>
      <p:sp>
        <p:nvSpPr>
          <p:cNvPr id="2" name="Foliennummernplatzhalter 1" hidden="1">
            <a:extLst>
              <a:ext uri="{FF2B5EF4-FFF2-40B4-BE49-F238E27FC236}">
                <a16:creationId xmlns:a16="http://schemas.microsoft.com/office/drawing/2014/main" id="{0E700476-1C9F-A959-8608-FB62F152C80F}"/>
              </a:ext>
            </a:extLst>
          </p:cNvPr>
          <p:cNvSpPr>
            <a:spLocks noGrp="1"/>
          </p:cNvSpPr>
          <p:nvPr>
            <p:ph type="sldNum" sz="quarter" idx="13"/>
          </p:nvPr>
        </p:nvSpPr>
        <p:spPr>
          <a:prstGeom prst="rect">
            <a:avLst/>
          </a:prstGeom>
        </p:spPr>
        <p:txBody>
          <a:bodyPr/>
          <a:lstStyle/>
          <a:p>
            <a:pPr>
              <a:spcAft>
                <a:spcPts val="600"/>
              </a:spcAft>
              <a:defRPr/>
            </a:pPr>
            <a:fld id="{396D3FA6-11F9-4BDE-B8B0-3E96A2522379}" type="slidenum">
              <a:rPr lang="de-CH" smtClean="0"/>
              <a:pPr>
                <a:spcAft>
                  <a:spcPts val="600"/>
                </a:spcAft>
                <a:defRPr/>
              </a:pPr>
              <a:t>2</a:t>
            </a:fld>
            <a:endParaRPr lang="de-CH"/>
          </a:p>
        </p:txBody>
      </p:sp>
      <p:sp>
        <p:nvSpPr>
          <p:cNvPr id="3" name="Inhaltsplatzhalter 2">
            <a:extLst>
              <a:ext uri="{FF2B5EF4-FFF2-40B4-BE49-F238E27FC236}">
                <a16:creationId xmlns:a16="http://schemas.microsoft.com/office/drawing/2014/main" id="{641493BD-D029-1CFC-EE0D-4A1A7D63BDB0}"/>
              </a:ext>
            </a:extLst>
          </p:cNvPr>
          <p:cNvSpPr>
            <a:spLocks noGrp="1"/>
          </p:cNvSpPr>
          <p:nvPr>
            <p:ph sz="quarter" idx="14"/>
          </p:nvPr>
        </p:nvSpPr>
        <p:spPr/>
        <p:txBody>
          <a:bodyPr/>
          <a:lstStyle/>
          <a:p>
            <a:r>
              <a:rPr lang="en-US" dirty="0" err="1"/>
              <a:t>Broschüre</a:t>
            </a:r>
            <a:r>
              <a:rPr lang="en-US" dirty="0"/>
              <a:t> und Videos </a:t>
            </a:r>
          </a:p>
        </p:txBody>
      </p:sp>
      <p:sp>
        <p:nvSpPr>
          <p:cNvPr id="5" name="Inhaltsplatzhalter 4">
            <a:extLst>
              <a:ext uri="{FF2B5EF4-FFF2-40B4-BE49-F238E27FC236}">
                <a16:creationId xmlns:a16="http://schemas.microsoft.com/office/drawing/2014/main" id="{2C42120C-EE6F-40BD-8102-10768FADC9E8}"/>
              </a:ext>
            </a:extLst>
          </p:cNvPr>
          <p:cNvSpPr>
            <a:spLocks noGrp="1"/>
          </p:cNvSpPr>
          <p:nvPr>
            <p:ph sz="quarter" idx="15"/>
          </p:nvPr>
        </p:nvSpPr>
        <p:spPr/>
        <p:txBody>
          <a:bodyPr>
            <a:normAutofit lnSpcReduction="10000"/>
          </a:bodyPr>
          <a:lstStyle/>
          <a:p>
            <a:endParaRPr lang="en-US"/>
          </a:p>
        </p:txBody>
      </p:sp>
      <p:pic>
        <p:nvPicPr>
          <p:cNvPr id="7" name="Inhaltsplatzhalter 6">
            <a:extLst>
              <a:ext uri="{FF2B5EF4-FFF2-40B4-BE49-F238E27FC236}">
                <a16:creationId xmlns:a16="http://schemas.microsoft.com/office/drawing/2014/main" id="{4B7D3B61-1EEA-BBCA-E32B-4B8EBFDC6BFF}"/>
              </a:ext>
            </a:extLst>
          </p:cNvPr>
          <p:cNvPicPr>
            <a:picLocks noGrp="1" noChangeAspect="1"/>
          </p:cNvPicPr>
          <p:nvPr>
            <p:ph sz="quarter" idx="16"/>
          </p:nvPr>
        </p:nvPicPr>
        <p:blipFill>
          <a:blip r:embed="rId3"/>
          <a:stretch>
            <a:fillRect/>
          </a:stretch>
        </p:blipFill>
        <p:spPr>
          <a:xfrm>
            <a:off x="4223792" y="1916075"/>
            <a:ext cx="7420932" cy="4675188"/>
          </a:xfrm>
        </p:spPr>
      </p:pic>
      <p:pic>
        <p:nvPicPr>
          <p:cNvPr id="10" name="Grafik 9">
            <a:extLst>
              <a:ext uri="{FF2B5EF4-FFF2-40B4-BE49-F238E27FC236}">
                <a16:creationId xmlns:a16="http://schemas.microsoft.com/office/drawing/2014/main" id="{2C054F18-91EB-F719-4502-288E0D5E2DB2}"/>
              </a:ext>
            </a:extLst>
          </p:cNvPr>
          <p:cNvPicPr>
            <a:picLocks noChangeAspect="1"/>
          </p:cNvPicPr>
          <p:nvPr/>
        </p:nvPicPr>
        <p:blipFill>
          <a:blip r:embed="rId4"/>
          <a:stretch>
            <a:fillRect/>
          </a:stretch>
        </p:blipFill>
        <p:spPr>
          <a:xfrm>
            <a:off x="389644" y="1811552"/>
            <a:ext cx="3368767" cy="4779711"/>
          </a:xfrm>
          <a:prstGeom prst="rect">
            <a:avLst/>
          </a:prstGeom>
        </p:spPr>
      </p:pic>
    </p:spTree>
    <p:extLst>
      <p:ext uri="{BB962C8B-B14F-4D97-AF65-F5344CB8AC3E}">
        <p14:creationId xmlns:p14="http://schemas.microsoft.com/office/powerpoint/2010/main" val="155617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5E96A1-E0B7-E515-EB6A-E0E4F8D954BB}"/>
              </a:ext>
            </a:extLst>
          </p:cNvPr>
          <p:cNvSpPr>
            <a:spLocks noGrp="1"/>
          </p:cNvSpPr>
          <p:nvPr>
            <p:ph type="sldNum" sz="quarter" idx="13"/>
          </p:nvPr>
        </p:nvSpPr>
        <p:spPr/>
        <p:txBody>
          <a:bodyPr/>
          <a:lstStyle/>
          <a:p>
            <a:pPr>
              <a:defRPr/>
            </a:pPr>
            <a:fld id="{396D3FA6-11F9-4BDE-B8B0-3E96A2522379}" type="slidenum">
              <a:rPr lang="de-CH" smtClean="0"/>
              <a:pPr>
                <a:defRPr/>
              </a:pPr>
              <a:t>20</a:t>
            </a:fld>
            <a:endParaRPr lang="de-CH" dirty="0"/>
          </a:p>
        </p:txBody>
      </p:sp>
      <p:sp>
        <p:nvSpPr>
          <p:cNvPr id="3" name="Inhaltsplatzhalter 2">
            <a:extLst>
              <a:ext uri="{FF2B5EF4-FFF2-40B4-BE49-F238E27FC236}">
                <a16:creationId xmlns:a16="http://schemas.microsoft.com/office/drawing/2014/main" id="{7147B98C-7E2A-B223-457D-D9BEDC091870}"/>
              </a:ext>
            </a:extLst>
          </p:cNvPr>
          <p:cNvSpPr>
            <a:spLocks noGrp="1"/>
          </p:cNvSpPr>
          <p:nvPr>
            <p:ph sz="quarter" idx="14"/>
          </p:nvPr>
        </p:nvSpPr>
        <p:spPr/>
        <p:txBody>
          <a:bodyPr/>
          <a:lstStyle/>
          <a:p>
            <a:r>
              <a:rPr lang="de-CH" dirty="0"/>
              <a:t>Danke, dass ihr da wart!</a:t>
            </a:r>
          </a:p>
        </p:txBody>
      </p:sp>
      <p:sp>
        <p:nvSpPr>
          <p:cNvPr id="4" name="Inhaltsplatzhalter 3">
            <a:extLst>
              <a:ext uri="{FF2B5EF4-FFF2-40B4-BE49-F238E27FC236}">
                <a16:creationId xmlns:a16="http://schemas.microsoft.com/office/drawing/2014/main" id="{D5A61C9F-59F3-9E28-958F-33B0F8D3A220}"/>
              </a:ext>
            </a:extLst>
          </p:cNvPr>
          <p:cNvSpPr>
            <a:spLocks noGrp="1"/>
          </p:cNvSpPr>
          <p:nvPr>
            <p:ph sz="quarter" idx="15"/>
          </p:nvPr>
        </p:nvSpPr>
        <p:spPr/>
        <p:txBody>
          <a:bodyPr>
            <a:normAutofit lnSpcReduction="10000"/>
          </a:bodyPr>
          <a:lstStyle/>
          <a:p>
            <a:endParaRPr lang="en-US" dirty="0"/>
          </a:p>
        </p:txBody>
      </p:sp>
      <p:pic>
        <p:nvPicPr>
          <p:cNvPr id="6" name="Inhaltsplatzhalter 2">
            <a:extLst>
              <a:ext uri="{FF2B5EF4-FFF2-40B4-BE49-F238E27FC236}">
                <a16:creationId xmlns:a16="http://schemas.microsoft.com/office/drawing/2014/main" id="{4CFBB57C-877A-FD46-90F0-12B1D598E3BE}"/>
              </a:ext>
            </a:extLst>
          </p:cNvPr>
          <p:cNvPicPr>
            <a:picLocks noGrp="1" noChangeAspect="1"/>
          </p:cNvPicPr>
          <p:nvPr>
            <p:ph sz="quarter" idx="16"/>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7768" y="1304434"/>
            <a:ext cx="4176463" cy="5326608"/>
          </a:xfrm>
          <a:prstGeom prst="rect">
            <a:avLst/>
          </a:prstGeom>
        </p:spPr>
      </p:pic>
    </p:spTree>
    <p:extLst>
      <p:ext uri="{BB962C8B-B14F-4D97-AF65-F5344CB8AC3E}">
        <p14:creationId xmlns:p14="http://schemas.microsoft.com/office/powerpoint/2010/main" val="198445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D067-3920-8838-3A18-F4BDF84D239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11AE9BD-53A2-5A01-5CFD-3B4CFAF5CFB4}"/>
              </a:ext>
            </a:extLst>
          </p:cNvPr>
          <p:cNvSpPr>
            <a:spLocks noGrp="1"/>
          </p:cNvSpPr>
          <p:nvPr>
            <p:ph type="sldNum" sz="quarter" idx="13"/>
          </p:nvPr>
        </p:nvSpPr>
        <p:spPr/>
        <p:txBody>
          <a:bodyPr/>
          <a:lstStyle/>
          <a:p>
            <a:pPr>
              <a:defRPr/>
            </a:pPr>
            <a:fld id="{396D3FA6-11F9-4BDE-B8B0-3E96A2522379}" type="slidenum">
              <a:rPr lang="de-CH" smtClean="0"/>
              <a:pPr>
                <a:defRPr/>
              </a:pPr>
              <a:t>3</a:t>
            </a:fld>
            <a:endParaRPr lang="de-CH" dirty="0"/>
          </a:p>
        </p:txBody>
      </p:sp>
      <p:sp>
        <p:nvSpPr>
          <p:cNvPr id="3" name="Inhaltsplatzhalter 2">
            <a:extLst>
              <a:ext uri="{FF2B5EF4-FFF2-40B4-BE49-F238E27FC236}">
                <a16:creationId xmlns:a16="http://schemas.microsoft.com/office/drawing/2014/main" id="{828300C4-D001-DB6D-3294-DD764ECFED85}"/>
              </a:ext>
            </a:extLst>
          </p:cNvPr>
          <p:cNvSpPr>
            <a:spLocks noGrp="1"/>
          </p:cNvSpPr>
          <p:nvPr>
            <p:ph sz="quarter" idx="14"/>
          </p:nvPr>
        </p:nvSpPr>
        <p:spPr/>
        <p:txBody>
          <a:bodyPr/>
          <a:lstStyle/>
          <a:p>
            <a:r>
              <a:rPr lang="de-CH" dirty="0"/>
              <a:t>Überblick: Gesellschaft, Beeinträchtigung und Sucht </a:t>
            </a:r>
          </a:p>
        </p:txBody>
      </p:sp>
      <p:sp>
        <p:nvSpPr>
          <p:cNvPr id="4" name="Inhaltsplatzhalter 3">
            <a:extLst>
              <a:ext uri="{FF2B5EF4-FFF2-40B4-BE49-F238E27FC236}">
                <a16:creationId xmlns:a16="http://schemas.microsoft.com/office/drawing/2014/main" id="{A62F8173-D4BF-FB31-CB02-12345D9BB4E8}"/>
              </a:ext>
            </a:extLst>
          </p:cNvPr>
          <p:cNvSpPr>
            <a:spLocks noGrp="1"/>
          </p:cNvSpPr>
          <p:nvPr>
            <p:ph sz="quarter" idx="15"/>
          </p:nvPr>
        </p:nvSpPr>
        <p:spPr/>
        <p:txBody>
          <a:bodyPr>
            <a:normAutofit lnSpcReduction="10000"/>
          </a:bodyPr>
          <a:lstStyle/>
          <a:p>
            <a:r>
              <a:rPr lang="de-CH" dirty="0"/>
              <a:t>Inklusion und Herausforderungen</a:t>
            </a:r>
          </a:p>
        </p:txBody>
      </p:sp>
      <p:sp>
        <p:nvSpPr>
          <p:cNvPr id="5" name="Inhaltsplatzhalter 4">
            <a:extLst>
              <a:ext uri="{FF2B5EF4-FFF2-40B4-BE49-F238E27FC236}">
                <a16:creationId xmlns:a16="http://schemas.microsoft.com/office/drawing/2014/main" id="{76B671E7-5111-0B29-44D9-1A3A146DF2DD}"/>
              </a:ext>
            </a:extLst>
          </p:cNvPr>
          <p:cNvSpPr>
            <a:spLocks noGrp="1"/>
          </p:cNvSpPr>
          <p:nvPr>
            <p:ph sz="quarter" idx="16"/>
          </p:nvPr>
        </p:nvSpPr>
        <p:spPr/>
        <p:txBody>
          <a:bodyPr>
            <a:noAutofit/>
          </a:bodyPr>
          <a:lstStyle/>
          <a:p>
            <a:r>
              <a:rPr lang="de-DE" b="1" dirty="0">
                <a:solidFill>
                  <a:srgbClr val="3D528C"/>
                </a:solidFill>
              </a:rPr>
              <a:t>Warum ist das Thema wichtig? </a:t>
            </a:r>
          </a:p>
          <a:p>
            <a:pPr lvl="1">
              <a:buFont typeface="Arial" panose="020B0604020202020204" pitchFamily="34" charset="0"/>
              <a:buChar char="•"/>
            </a:pPr>
            <a:r>
              <a:rPr lang="de-DE" sz="2000" dirty="0"/>
              <a:t>Auch Menschen mit Beeinträchtigungen haben das Recht, Alkohol zu trinken </a:t>
            </a:r>
            <a:br>
              <a:rPr lang="de-DE" sz="2000" dirty="0"/>
            </a:br>
            <a:r>
              <a:rPr lang="de-DE" sz="2000" dirty="0"/>
              <a:t>– z. B. nach dem Sport. </a:t>
            </a:r>
          </a:p>
          <a:p>
            <a:pPr lvl="1">
              <a:buFont typeface="Arial" panose="020B0604020202020204" pitchFamily="34" charset="0"/>
              <a:buChar char="•"/>
            </a:pPr>
            <a:r>
              <a:rPr lang="de-DE" sz="2000" dirty="0"/>
              <a:t>Verbote sind oft nicht der richtige Weg</a:t>
            </a:r>
          </a:p>
          <a:p>
            <a:pPr lvl="1">
              <a:buFont typeface="Arial" panose="020B0604020202020204" pitchFamily="34" charset="0"/>
              <a:buChar char="•"/>
            </a:pPr>
            <a:r>
              <a:rPr lang="de-DE" sz="2000" dirty="0"/>
              <a:t>Wie gehen wir mit Alkohol um?</a:t>
            </a:r>
            <a:endParaRPr lang="de-DE" dirty="0">
              <a:solidFill>
                <a:srgbClr val="FF0000"/>
              </a:solidFill>
              <a:sym typeface="Wingdings" panose="05000000000000000000" pitchFamily="2" charset="2"/>
            </a:endParaRPr>
          </a:p>
          <a:p>
            <a:pPr marL="1057275" lvl="2" indent="-342900">
              <a:buFont typeface="Wingdings" panose="05000000000000000000" pitchFamily="2" charset="2"/>
              <a:buChar char="à"/>
            </a:pPr>
            <a:r>
              <a:rPr lang="de-DE" b="1" dirty="0">
                <a:solidFill>
                  <a:srgbClr val="FF0000"/>
                </a:solidFill>
              </a:rPr>
              <a:t>Was passiert, wenn alles erlaubt ist, aber man nicht </a:t>
            </a:r>
            <a:r>
              <a:rPr lang="de-DE" b="1" dirty="0" err="1">
                <a:solidFill>
                  <a:srgbClr val="FF0000"/>
                </a:solidFill>
              </a:rPr>
              <a:t>weiss</a:t>
            </a:r>
            <a:r>
              <a:rPr lang="de-DE" b="1" dirty="0">
                <a:solidFill>
                  <a:srgbClr val="FF0000"/>
                </a:solidFill>
              </a:rPr>
              <a:t>, </a:t>
            </a:r>
            <a:br>
              <a:rPr lang="de-DE" b="1" dirty="0">
                <a:solidFill>
                  <a:srgbClr val="FF0000"/>
                </a:solidFill>
              </a:rPr>
            </a:br>
            <a:r>
              <a:rPr lang="de-DE" b="1" dirty="0">
                <a:solidFill>
                  <a:srgbClr val="FF0000"/>
                </a:solidFill>
              </a:rPr>
              <a:t>wie man mit Alkohol gut umgehen kann?</a:t>
            </a:r>
          </a:p>
          <a:p>
            <a:pPr marL="1057275" lvl="2" indent="-342900">
              <a:buFont typeface="Wingdings" panose="05000000000000000000" pitchFamily="2" charset="2"/>
              <a:buChar char="à"/>
            </a:pPr>
            <a:endParaRPr lang="de-DE" b="1" dirty="0">
              <a:solidFill>
                <a:srgbClr val="3D528C"/>
              </a:solidFill>
            </a:endParaRPr>
          </a:p>
          <a:p>
            <a:r>
              <a:rPr lang="de-DE" b="1" dirty="0">
                <a:solidFill>
                  <a:srgbClr val="3D528C"/>
                </a:solidFill>
              </a:rPr>
              <a:t>Unsere Ziele</a:t>
            </a:r>
          </a:p>
          <a:p>
            <a:pPr lvl="1"/>
            <a:r>
              <a:rPr lang="de-DE" dirty="0"/>
              <a:t>Wir wollen Verantwortung übernehmen.</a:t>
            </a:r>
          </a:p>
          <a:p>
            <a:pPr lvl="1"/>
            <a:r>
              <a:rPr lang="de-DE" dirty="0"/>
              <a:t>Wir wollen helfen, dass alle gut informiert sind.</a:t>
            </a:r>
          </a:p>
          <a:p>
            <a:pPr marL="0" indent="0" algn="ctr">
              <a:buNone/>
            </a:pPr>
            <a:endParaRPr lang="de-DE" dirty="0">
              <a:solidFill>
                <a:srgbClr val="FF0000"/>
              </a:solidFill>
              <a:sym typeface="Wingdings" panose="05000000000000000000" pitchFamily="2" charset="2"/>
            </a:endParaRPr>
          </a:p>
        </p:txBody>
      </p:sp>
      <p:pic>
        <p:nvPicPr>
          <p:cNvPr id="7" name="Grafik 6">
            <a:extLst>
              <a:ext uri="{FF2B5EF4-FFF2-40B4-BE49-F238E27FC236}">
                <a16:creationId xmlns:a16="http://schemas.microsoft.com/office/drawing/2014/main" id="{CA04A9A0-F1AC-F6C8-AAB2-198ADCC4A40F}"/>
              </a:ext>
            </a:extLst>
          </p:cNvPr>
          <p:cNvPicPr>
            <a:picLocks noChangeAspect="1"/>
          </p:cNvPicPr>
          <p:nvPr/>
        </p:nvPicPr>
        <p:blipFill>
          <a:blip r:embed="rId3"/>
          <a:stretch>
            <a:fillRect/>
          </a:stretch>
        </p:blipFill>
        <p:spPr>
          <a:xfrm>
            <a:off x="9971685" y="1811291"/>
            <a:ext cx="1895822" cy="1895822"/>
          </a:xfrm>
          <a:prstGeom prst="rect">
            <a:avLst/>
          </a:prstGeom>
        </p:spPr>
      </p:pic>
      <p:pic>
        <p:nvPicPr>
          <p:cNvPr id="9" name="Grafik 8">
            <a:extLst>
              <a:ext uri="{FF2B5EF4-FFF2-40B4-BE49-F238E27FC236}">
                <a16:creationId xmlns:a16="http://schemas.microsoft.com/office/drawing/2014/main" id="{1DF75510-F998-3B5C-4F29-7B6D91A95DD0}"/>
              </a:ext>
            </a:extLst>
          </p:cNvPr>
          <p:cNvPicPr>
            <a:picLocks noChangeAspect="1"/>
          </p:cNvPicPr>
          <p:nvPr/>
        </p:nvPicPr>
        <p:blipFill>
          <a:blip r:embed="rId4"/>
          <a:stretch>
            <a:fillRect/>
          </a:stretch>
        </p:blipFill>
        <p:spPr>
          <a:xfrm>
            <a:off x="10018309" y="4585519"/>
            <a:ext cx="1934344" cy="1934344"/>
          </a:xfrm>
          <a:prstGeom prst="rect">
            <a:avLst/>
          </a:prstGeom>
        </p:spPr>
      </p:pic>
    </p:spTree>
    <p:extLst>
      <p:ext uri="{BB962C8B-B14F-4D97-AF65-F5344CB8AC3E}">
        <p14:creationId xmlns:p14="http://schemas.microsoft.com/office/powerpoint/2010/main" val="13399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pPr>
              <a:defRPr/>
            </a:pPr>
            <a:fld id="{396D3FA6-11F9-4BDE-B8B0-3E96A2522379}" type="slidenum">
              <a:rPr lang="de-CH" smtClean="0"/>
              <a:pPr>
                <a:defRPr/>
              </a:pPr>
              <a:t>4</a:t>
            </a:fld>
            <a:endParaRPr lang="de-CH" dirty="0"/>
          </a:p>
        </p:txBody>
      </p:sp>
      <p:sp>
        <p:nvSpPr>
          <p:cNvPr id="3" name="Inhaltsplatzhalter 2"/>
          <p:cNvSpPr>
            <a:spLocks noGrp="1"/>
          </p:cNvSpPr>
          <p:nvPr>
            <p:ph sz="quarter" idx="14"/>
          </p:nvPr>
        </p:nvSpPr>
        <p:spPr/>
        <p:txBody>
          <a:bodyPr/>
          <a:lstStyle/>
          <a:p>
            <a:r>
              <a:rPr lang="de-CH" dirty="0"/>
              <a:t>Alkoholkonsum </a:t>
            </a:r>
          </a:p>
        </p:txBody>
      </p:sp>
      <p:sp>
        <p:nvSpPr>
          <p:cNvPr id="4" name="Inhaltsplatzhalter 3"/>
          <p:cNvSpPr>
            <a:spLocks noGrp="1"/>
          </p:cNvSpPr>
          <p:nvPr>
            <p:ph sz="quarter" idx="15"/>
          </p:nvPr>
        </p:nvSpPr>
        <p:spPr/>
        <p:txBody>
          <a:bodyPr>
            <a:normAutofit lnSpcReduction="10000"/>
          </a:bodyPr>
          <a:lstStyle/>
          <a:p>
            <a:r>
              <a:rPr lang="de-CH" dirty="0"/>
              <a:t>Alkoholkonsum</a:t>
            </a:r>
          </a:p>
        </p:txBody>
      </p:sp>
      <p:sp>
        <p:nvSpPr>
          <p:cNvPr id="5" name="Inhaltsplatzhalter 4"/>
          <p:cNvSpPr>
            <a:spLocks noGrp="1"/>
          </p:cNvSpPr>
          <p:nvPr>
            <p:ph sz="quarter" idx="16"/>
          </p:nvPr>
        </p:nvSpPr>
        <p:spPr>
          <a:xfrm>
            <a:off x="389641" y="1844675"/>
            <a:ext cx="11434059" cy="4884734"/>
          </a:xfrm>
        </p:spPr>
        <p:txBody>
          <a:bodyPr>
            <a:normAutofit/>
          </a:bodyPr>
          <a:lstStyle/>
          <a:p>
            <a:pPr marL="0" indent="0">
              <a:buNone/>
            </a:pPr>
            <a:r>
              <a:rPr lang="de-DE" sz="3200" b="1" dirty="0">
                <a:solidFill>
                  <a:srgbClr val="FF0000"/>
                </a:solidFill>
              </a:rPr>
              <a:t>Im Durchschnitt wird genauso viel konsumiert </a:t>
            </a:r>
            <a:br>
              <a:rPr lang="de-DE" sz="3200" b="1" dirty="0">
                <a:solidFill>
                  <a:srgbClr val="FF0000"/>
                </a:solidFill>
              </a:rPr>
            </a:br>
            <a:r>
              <a:rPr lang="de-DE" sz="3200" b="1" dirty="0">
                <a:solidFill>
                  <a:srgbClr val="FF0000"/>
                </a:solidFill>
              </a:rPr>
              <a:t>wie in der Allgemeinbevölkerung!</a:t>
            </a:r>
          </a:p>
          <a:p>
            <a:pPr marL="0" indent="0">
              <a:buNone/>
            </a:pPr>
            <a:endParaRPr lang="de-DE" sz="3200" b="1" dirty="0">
              <a:solidFill>
                <a:srgbClr val="FF0000"/>
              </a:solidFill>
            </a:endParaRPr>
          </a:p>
          <a:p>
            <a:pPr>
              <a:buFont typeface="Arial" panose="020B0604020202020204" pitchFamily="34" charset="0"/>
              <a:buChar char="•"/>
            </a:pPr>
            <a:r>
              <a:rPr lang="de-DE" dirty="0"/>
              <a:t>Manchmal ist der Konsum höher, z. B. durch:</a:t>
            </a:r>
          </a:p>
          <a:p>
            <a:pPr marL="742950" lvl="1" indent="-285750">
              <a:buFont typeface="Arial" panose="020B0604020202020204" pitchFamily="34" charset="0"/>
              <a:buChar char="•"/>
            </a:pPr>
            <a:r>
              <a:rPr lang="de-DE" dirty="0"/>
              <a:t>Stress</a:t>
            </a:r>
          </a:p>
          <a:p>
            <a:pPr marL="742950" lvl="1" indent="-285750">
              <a:buFont typeface="Arial" panose="020B0604020202020204" pitchFamily="34" charset="0"/>
              <a:buChar char="•"/>
            </a:pPr>
            <a:r>
              <a:rPr lang="de-DE" dirty="0"/>
              <a:t>Einsamkeit</a:t>
            </a:r>
          </a:p>
          <a:p>
            <a:pPr marL="742950" lvl="1" indent="-285750">
              <a:buFont typeface="Arial" panose="020B0604020202020204" pitchFamily="34" charset="0"/>
              <a:buChar char="•"/>
            </a:pPr>
            <a:r>
              <a:rPr lang="de-DE" dirty="0"/>
              <a:t>Schmerzen</a:t>
            </a:r>
          </a:p>
          <a:p>
            <a:pPr marL="457200" lvl="1" indent="0">
              <a:buNone/>
            </a:pPr>
            <a:endParaRPr lang="de-DE" dirty="0"/>
          </a:p>
          <a:p>
            <a:pPr>
              <a:buFont typeface="Arial" panose="020B0604020202020204" pitchFamily="34" charset="0"/>
              <a:buChar char="•"/>
            </a:pPr>
            <a:r>
              <a:rPr lang="de-DE" dirty="0"/>
              <a:t>Alkohol ist oft leicht zugänglich und wird selten </a:t>
            </a:r>
            <a:br>
              <a:rPr lang="de-DE" dirty="0"/>
            </a:br>
            <a:r>
              <a:rPr lang="de-DE" dirty="0"/>
              <a:t>kritisch hinterfragt.</a:t>
            </a:r>
          </a:p>
          <a:p>
            <a:pPr marL="0" indent="0" algn="ctr">
              <a:buNone/>
            </a:pPr>
            <a:endParaRPr lang="de-CH" sz="3200" b="1" dirty="0">
              <a:solidFill>
                <a:srgbClr val="FF0000"/>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3522479"/>
            <a:ext cx="4334149" cy="2889434"/>
          </a:xfrm>
          <a:prstGeom prst="rect">
            <a:avLst/>
          </a:prstGeom>
        </p:spPr>
      </p:pic>
    </p:spTree>
    <p:extLst>
      <p:ext uri="{BB962C8B-B14F-4D97-AF65-F5344CB8AC3E}">
        <p14:creationId xmlns:p14="http://schemas.microsoft.com/office/powerpoint/2010/main" val="12898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FCF3A7-68B9-1E07-6427-EA1D1FA21B00}"/>
              </a:ext>
            </a:extLst>
          </p:cNvPr>
          <p:cNvSpPr>
            <a:spLocks noGrp="1"/>
          </p:cNvSpPr>
          <p:nvPr>
            <p:ph sz="quarter" idx="11"/>
          </p:nvPr>
        </p:nvSpPr>
        <p:spPr/>
        <p:txBody>
          <a:bodyPr/>
          <a:lstStyle/>
          <a:p>
            <a:r>
              <a:rPr lang="en-US" dirty="0"/>
              <a:t>Wie </a:t>
            </a:r>
            <a:r>
              <a:rPr lang="en-US" dirty="0" err="1"/>
              <a:t>viel</a:t>
            </a:r>
            <a:r>
              <a:rPr lang="en-US" dirty="0"/>
              <a:t> (</a:t>
            </a:r>
            <a:r>
              <a:rPr lang="en-US" dirty="0" err="1"/>
              <a:t>ist</a:t>
            </a:r>
            <a:r>
              <a:rPr lang="en-US" dirty="0"/>
              <a:t> </a:t>
            </a:r>
            <a:r>
              <a:rPr lang="en-US" dirty="0" err="1"/>
              <a:t>noch</a:t>
            </a:r>
            <a:r>
              <a:rPr lang="en-US" dirty="0"/>
              <a:t> Ok)?</a:t>
            </a:r>
          </a:p>
        </p:txBody>
      </p:sp>
      <p:pic>
        <p:nvPicPr>
          <p:cNvPr id="4" name="Grafik 3" descr="Ein Bild, das Schrift, rot, Grafiken, Symbol enthält.&#10;&#10;Automatisch generierte Beschreibung">
            <a:extLst>
              <a:ext uri="{FF2B5EF4-FFF2-40B4-BE49-F238E27FC236}">
                <a16:creationId xmlns:a16="http://schemas.microsoft.com/office/drawing/2014/main" id="{EFEB929C-0CA7-C31B-B111-38674CE9A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4" y="3428111"/>
            <a:ext cx="10346912" cy="2520402"/>
          </a:xfrm>
          <a:prstGeom prst="rect">
            <a:avLst/>
          </a:prstGeom>
        </p:spPr>
      </p:pic>
    </p:spTree>
    <p:extLst>
      <p:ext uri="{BB962C8B-B14F-4D97-AF65-F5344CB8AC3E}">
        <p14:creationId xmlns:p14="http://schemas.microsoft.com/office/powerpoint/2010/main" val="65755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sz="half" idx="1"/>
          </p:nvPr>
        </p:nvSpPr>
        <p:spPr>
          <a:xfrm>
            <a:off x="1816234" y="1844823"/>
            <a:ext cx="8456233" cy="4675039"/>
          </a:xfrm>
        </p:spPr>
        <p:txBody>
          <a:bodyPr>
            <a:normAutofit/>
          </a:bodyPr>
          <a:lstStyle/>
          <a:p>
            <a:r>
              <a:rPr lang="de-CH" dirty="0"/>
              <a:t>Ja </a:t>
            </a:r>
            <a:r>
              <a:rPr lang="de-CH" dirty="0">
                <a:sym typeface="Wingdings" panose="05000000000000000000" pitchFamily="2" charset="2"/>
              </a:rPr>
              <a:t> </a:t>
            </a:r>
            <a:r>
              <a:rPr lang="de-CH" dirty="0"/>
              <a:t>Anhalt von der Menge vom Alkohol im Gramm</a:t>
            </a:r>
          </a:p>
          <a:p>
            <a:endParaRPr lang="de-CH" dirty="0"/>
          </a:p>
          <a:p>
            <a:endParaRPr lang="de-CH" dirty="0"/>
          </a:p>
          <a:p>
            <a:endParaRPr lang="de-CH" dirty="0"/>
          </a:p>
          <a:p>
            <a:endParaRPr lang="de-CH" dirty="0"/>
          </a:p>
          <a:p>
            <a:endParaRPr lang="de-CH" dirty="0"/>
          </a:p>
          <a:p>
            <a:endParaRPr lang="de-CH" dirty="0"/>
          </a:p>
          <a:p>
            <a:pPr marL="0" indent="0">
              <a:buNone/>
            </a:pPr>
            <a:endParaRPr lang="de-CH" dirty="0"/>
          </a:p>
        </p:txBody>
      </p:sp>
      <p:sp>
        <p:nvSpPr>
          <p:cNvPr id="7" name="Inhaltsplatzhalter 6"/>
          <p:cNvSpPr>
            <a:spLocks noGrp="1"/>
          </p:cNvSpPr>
          <p:nvPr>
            <p:ph sz="quarter" idx="14"/>
          </p:nvPr>
        </p:nvSpPr>
        <p:spPr/>
        <p:txBody>
          <a:bodyPr/>
          <a:lstStyle/>
          <a:p>
            <a:r>
              <a:rPr lang="de-CH" dirty="0"/>
              <a:t>Kann man Mengen vergleichen? (Bier vs. Wein vs. Schnaps)</a:t>
            </a:r>
          </a:p>
        </p:txBody>
      </p:sp>
      <p:sp>
        <p:nvSpPr>
          <p:cNvPr id="8" name="Inhaltsplatzhalter 7"/>
          <p:cNvSpPr>
            <a:spLocks noGrp="1"/>
          </p:cNvSpPr>
          <p:nvPr>
            <p:ph sz="quarter" idx="15"/>
          </p:nvPr>
        </p:nvSpPr>
        <p:spPr/>
        <p:txBody>
          <a:bodyPr>
            <a:normAutofit lnSpcReduction="10000"/>
          </a:bodyPr>
          <a:lstStyle/>
          <a:p>
            <a:r>
              <a:rPr lang="de-CH" dirty="0"/>
              <a:t>Alkoholmenge</a:t>
            </a:r>
          </a:p>
        </p:txBody>
      </p:sp>
      <p:sp>
        <p:nvSpPr>
          <p:cNvPr id="6" name="Foliennummernplatzhalter 5"/>
          <p:cNvSpPr>
            <a:spLocks noGrp="1"/>
          </p:cNvSpPr>
          <p:nvPr>
            <p:ph type="sldNum" sz="quarter" idx="13"/>
          </p:nvPr>
        </p:nvSpPr>
        <p:spPr/>
        <p:txBody>
          <a:bodyPr/>
          <a:lstStyle/>
          <a:p>
            <a:pPr>
              <a:defRPr/>
            </a:pPr>
            <a:fld id="{396D3FA6-11F9-4BDE-B8B0-3E96A2522379}" type="slidenum">
              <a:rPr lang="de-CH" smtClean="0"/>
              <a:pPr>
                <a:defRPr/>
              </a:pPr>
              <a:t>6</a:t>
            </a:fld>
            <a:endParaRPr lang="de-CH" dirty="0"/>
          </a:p>
        </p:txBody>
      </p:sp>
      <p:pic>
        <p:nvPicPr>
          <p:cNvPr id="8196" name="Picture 4" descr="Wie viel Alkohol ist in einem normalen Glas enthalten - www.Stop-alkohol.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27" y="2599448"/>
            <a:ext cx="947624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823D5EE-D1C0-A3C8-8BEA-171EDD03510E}"/>
              </a:ext>
            </a:extLst>
          </p:cNvPr>
          <p:cNvSpPr txBox="1"/>
          <p:nvPr/>
        </p:nvSpPr>
        <p:spPr>
          <a:xfrm>
            <a:off x="7248128" y="5908615"/>
            <a:ext cx="3819758" cy="400110"/>
          </a:xfrm>
          <a:prstGeom prst="rect">
            <a:avLst/>
          </a:prstGeom>
          <a:noFill/>
        </p:spPr>
        <p:txBody>
          <a:bodyPr wrap="square" rtlCol="0">
            <a:spAutoFit/>
          </a:bodyPr>
          <a:lstStyle/>
          <a:p>
            <a:r>
              <a:rPr lang="de-CH" b="0" i="0" dirty="0">
                <a:effectLst/>
                <a:latin typeface="Aptos" panose="020B0004020202020204" pitchFamily="34" charset="0"/>
              </a:rPr>
              <a:t>© </a:t>
            </a:r>
            <a:r>
              <a:rPr lang="de-CH" b="0" i="0" u="sng" dirty="0">
                <a:solidFill>
                  <a:srgbClr val="0563C1"/>
                </a:solidFill>
                <a:effectLst/>
                <a:latin typeface="Aptos" panose="020B0004020202020204" pitchFamily="34" charset="0"/>
                <a:hlinkClick r:id="rId4" tooltip="https://www.stop-alkohol.ch/de/alkohol-in-kuerze/eine-psychoaktive-substanz/wie-viel-alkohol-ist-in-einem-normalen-glas-enthalten"/>
              </a:rPr>
              <a:t>https://www.stop-alkohol.ch/</a:t>
            </a:r>
            <a:endParaRPr lang="de-CH" dirty="0"/>
          </a:p>
        </p:txBody>
      </p:sp>
    </p:spTree>
    <p:extLst>
      <p:ext uri="{BB962C8B-B14F-4D97-AF65-F5344CB8AC3E}">
        <p14:creationId xmlns:p14="http://schemas.microsoft.com/office/powerpoint/2010/main" val="312008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6E23A15-293A-1915-0829-7EF760A90E9F}"/>
              </a:ext>
            </a:extLst>
          </p:cNvPr>
          <p:cNvSpPr>
            <a:spLocks noGrp="1"/>
          </p:cNvSpPr>
          <p:nvPr>
            <p:ph sz="half" idx="1"/>
          </p:nvPr>
        </p:nvSpPr>
        <p:spPr>
          <a:xfrm>
            <a:off x="389643" y="1756021"/>
            <a:ext cx="8298645" cy="4679285"/>
          </a:xfrm>
        </p:spPr>
        <p:txBody>
          <a:bodyPr>
            <a:normAutofit fontScale="92500"/>
          </a:bodyPr>
          <a:lstStyle/>
          <a:p>
            <a:pPr>
              <a:buFont typeface="Arial" panose="020B0604020202020204" pitchFamily="34" charset="0"/>
              <a:buChar char="•"/>
            </a:pPr>
            <a:r>
              <a:rPr lang="de-DE" b="1" dirty="0"/>
              <a:t>Abbaugeschwindigkeit: </a:t>
            </a:r>
          </a:p>
          <a:p>
            <a:pPr lvl="1"/>
            <a:r>
              <a:rPr lang="de-DE" b="0" i="0" dirty="0">
                <a:solidFill>
                  <a:srgbClr val="000000"/>
                </a:solidFill>
                <a:effectLst/>
                <a:latin typeface="Avenir"/>
              </a:rPr>
              <a:t>0.10 - 0.15 Promille pro Stunde</a:t>
            </a:r>
          </a:p>
          <a:p>
            <a:pPr lvl="1"/>
            <a:r>
              <a:rPr lang="de-DE" dirty="0"/>
              <a:t>2–3 Stunden pro Glas (z. B. Wein oder Bier)</a:t>
            </a:r>
          </a:p>
          <a:p>
            <a:pPr lvl="1"/>
            <a:endParaRPr lang="de-DE" b="1" dirty="0"/>
          </a:p>
          <a:p>
            <a:pPr>
              <a:buFont typeface="Arial" panose="020B0604020202020204" pitchFamily="34" charset="0"/>
              <a:buChar char="•"/>
            </a:pPr>
            <a:r>
              <a:rPr lang="de-DE" b="1" dirty="0"/>
              <a:t>Wichtige Unterschiede:</a:t>
            </a:r>
          </a:p>
          <a:p>
            <a:pPr lvl="1"/>
            <a:r>
              <a:rPr lang="de-DE" b="1" dirty="0"/>
              <a:t>Frauen vs. Männer:</a:t>
            </a:r>
            <a:r>
              <a:rPr lang="de-DE" dirty="0"/>
              <a:t> </a:t>
            </a:r>
            <a:br>
              <a:rPr lang="de-DE" dirty="0"/>
            </a:br>
            <a:r>
              <a:rPr lang="de-DE" dirty="0"/>
              <a:t>Frauen haben oft weniger Körperflüssigkeit </a:t>
            </a:r>
            <a:br>
              <a:rPr lang="de-DE" dirty="0"/>
            </a:br>
            <a:r>
              <a:rPr lang="de-DE" dirty="0"/>
              <a:t>→ höhere Alkoholkonzentration</a:t>
            </a:r>
          </a:p>
          <a:p>
            <a:pPr lvl="1"/>
            <a:r>
              <a:rPr lang="de-DE" b="1" dirty="0"/>
              <a:t>Gewicht:</a:t>
            </a:r>
            <a:r>
              <a:rPr lang="de-DE" dirty="0"/>
              <a:t> Mehr Körpergewicht → schnellerer Abbau</a:t>
            </a:r>
          </a:p>
          <a:p>
            <a:pPr lvl="1"/>
            <a:r>
              <a:rPr lang="de-DE" b="1" dirty="0"/>
              <a:t>Alter: </a:t>
            </a:r>
            <a:r>
              <a:rPr lang="de-DE" dirty="0"/>
              <a:t>Mit zunehmendem Alter verlangsamt sich der Stoffwechsel</a:t>
            </a:r>
            <a:endParaRPr lang="de-DE" b="1" dirty="0"/>
          </a:p>
          <a:p>
            <a:pPr lvl="1"/>
            <a:r>
              <a:rPr lang="de-DE" b="1" dirty="0"/>
              <a:t>Gene: </a:t>
            </a:r>
            <a:r>
              <a:rPr lang="de-DE" dirty="0"/>
              <a:t>Beeinflussen, wie schnell oder langsam Alkohol abgebaut wird.</a:t>
            </a:r>
          </a:p>
          <a:p>
            <a:pPr lvl="1"/>
            <a:endParaRPr lang="de-CH" b="1" dirty="0"/>
          </a:p>
        </p:txBody>
      </p:sp>
      <p:pic>
        <p:nvPicPr>
          <p:cNvPr id="8" name="Inhaltsplatzhalter 7">
            <a:extLst>
              <a:ext uri="{FF2B5EF4-FFF2-40B4-BE49-F238E27FC236}">
                <a16:creationId xmlns:a16="http://schemas.microsoft.com/office/drawing/2014/main" id="{E2745B8E-A56F-8F62-C536-8C5B102952C0}"/>
              </a:ext>
            </a:extLst>
          </p:cNvPr>
          <p:cNvPicPr>
            <a:picLocks noGrp="1" noChangeAspect="1"/>
          </p:cNvPicPr>
          <p:nvPr>
            <p:ph sz="half" idx="2"/>
          </p:nvPr>
        </p:nvPicPr>
        <p:blipFill>
          <a:blip r:embed="rId3"/>
          <a:stretch>
            <a:fillRect/>
          </a:stretch>
        </p:blipFill>
        <p:spPr>
          <a:xfrm>
            <a:off x="8496269" y="1806309"/>
            <a:ext cx="3360968" cy="4481291"/>
          </a:xfrm>
        </p:spPr>
      </p:pic>
      <p:sp>
        <p:nvSpPr>
          <p:cNvPr id="4" name="Inhaltsplatzhalter 3">
            <a:extLst>
              <a:ext uri="{FF2B5EF4-FFF2-40B4-BE49-F238E27FC236}">
                <a16:creationId xmlns:a16="http://schemas.microsoft.com/office/drawing/2014/main" id="{254E1E19-C015-30E8-7C54-39328AA1F853}"/>
              </a:ext>
            </a:extLst>
          </p:cNvPr>
          <p:cNvSpPr>
            <a:spLocks noGrp="1"/>
          </p:cNvSpPr>
          <p:nvPr>
            <p:ph sz="quarter" idx="14"/>
          </p:nvPr>
        </p:nvSpPr>
        <p:spPr/>
        <p:txBody>
          <a:bodyPr/>
          <a:lstStyle/>
          <a:p>
            <a:r>
              <a:rPr lang="de-CH" dirty="0"/>
              <a:t>Abbaugeschwindigkeit von Alkohol</a:t>
            </a:r>
          </a:p>
        </p:txBody>
      </p:sp>
      <p:sp>
        <p:nvSpPr>
          <p:cNvPr id="5" name="Inhaltsplatzhalter 4">
            <a:extLst>
              <a:ext uri="{FF2B5EF4-FFF2-40B4-BE49-F238E27FC236}">
                <a16:creationId xmlns:a16="http://schemas.microsoft.com/office/drawing/2014/main" id="{529E5CA9-F081-F196-117D-7EA0A43A604E}"/>
              </a:ext>
            </a:extLst>
          </p:cNvPr>
          <p:cNvSpPr>
            <a:spLocks noGrp="1"/>
          </p:cNvSpPr>
          <p:nvPr>
            <p:ph sz="quarter" idx="15"/>
          </p:nvPr>
        </p:nvSpPr>
        <p:spPr/>
        <p:txBody>
          <a:bodyPr>
            <a:normAutofit lnSpcReduction="10000"/>
          </a:bodyPr>
          <a:lstStyle/>
          <a:p>
            <a:endParaRPr lang="de-CH"/>
          </a:p>
        </p:txBody>
      </p:sp>
      <p:sp>
        <p:nvSpPr>
          <p:cNvPr id="6" name="Foliennummernplatzhalter 5">
            <a:extLst>
              <a:ext uri="{FF2B5EF4-FFF2-40B4-BE49-F238E27FC236}">
                <a16:creationId xmlns:a16="http://schemas.microsoft.com/office/drawing/2014/main" id="{BE61CD44-F4BC-5BC4-C232-C3C9D50CC16C}"/>
              </a:ext>
            </a:extLst>
          </p:cNvPr>
          <p:cNvSpPr>
            <a:spLocks noGrp="1"/>
          </p:cNvSpPr>
          <p:nvPr>
            <p:ph type="sldNum" sz="quarter" idx="13"/>
          </p:nvPr>
        </p:nvSpPr>
        <p:spPr/>
        <p:txBody>
          <a:bodyPr/>
          <a:lstStyle/>
          <a:p>
            <a:pPr>
              <a:defRPr/>
            </a:pPr>
            <a:fld id="{396D3FA6-11F9-4BDE-B8B0-3E96A2522379}" type="slidenum">
              <a:rPr lang="de-CH" smtClean="0"/>
              <a:pPr>
                <a:defRPr/>
              </a:pPr>
              <a:t>7</a:t>
            </a:fld>
            <a:endParaRPr lang="de-CH" dirty="0"/>
          </a:p>
        </p:txBody>
      </p:sp>
      <p:sp>
        <p:nvSpPr>
          <p:cNvPr id="3" name="Textfeld 2">
            <a:extLst>
              <a:ext uri="{FF2B5EF4-FFF2-40B4-BE49-F238E27FC236}">
                <a16:creationId xmlns:a16="http://schemas.microsoft.com/office/drawing/2014/main" id="{12B1EFB4-3A19-0E58-8942-902B73368CC1}"/>
              </a:ext>
            </a:extLst>
          </p:cNvPr>
          <p:cNvSpPr txBox="1"/>
          <p:nvPr/>
        </p:nvSpPr>
        <p:spPr>
          <a:xfrm>
            <a:off x="10416480" y="6287600"/>
            <a:ext cx="2520280" cy="338554"/>
          </a:xfrm>
          <a:prstGeom prst="rect">
            <a:avLst/>
          </a:prstGeom>
          <a:noFill/>
        </p:spPr>
        <p:txBody>
          <a:bodyPr wrap="square" rtlCol="0">
            <a:spAutoFit/>
          </a:bodyPr>
          <a:lstStyle/>
          <a:p>
            <a:r>
              <a:rPr lang="de-CH" sz="1600" b="0" i="0" dirty="0">
                <a:effectLst/>
                <a:latin typeface="Aptos" panose="020B0004020202020204" pitchFamily="34" charset="0"/>
              </a:rPr>
              <a:t>© Cool &amp; Clean</a:t>
            </a:r>
            <a:endParaRPr lang="de-CH" sz="1600" dirty="0"/>
          </a:p>
        </p:txBody>
      </p:sp>
    </p:spTree>
    <p:extLst>
      <p:ext uri="{BB962C8B-B14F-4D97-AF65-F5344CB8AC3E}">
        <p14:creationId xmlns:p14="http://schemas.microsoft.com/office/powerpoint/2010/main" val="242752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pPr>
              <a:defRPr/>
            </a:pPr>
            <a:fld id="{396D3FA6-11F9-4BDE-B8B0-3E96A2522379}" type="slidenum">
              <a:rPr lang="de-CH" smtClean="0"/>
              <a:pPr>
                <a:defRPr/>
              </a:pPr>
              <a:t>8</a:t>
            </a:fld>
            <a:endParaRPr lang="de-CH" dirty="0"/>
          </a:p>
        </p:txBody>
      </p:sp>
      <p:sp>
        <p:nvSpPr>
          <p:cNvPr id="3" name="Inhaltsplatzhalter 2"/>
          <p:cNvSpPr>
            <a:spLocks noGrp="1"/>
          </p:cNvSpPr>
          <p:nvPr>
            <p:ph sz="quarter" idx="14"/>
          </p:nvPr>
        </p:nvSpPr>
        <p:spPr/>
        <p:txBody>
          <a:bodyPr/>
          <a:lstStyle/>
          <a:p>
            <a:r>
              <a:rPr lang="de-CH" dirty="0"/>
              <a:t>Noch ok?</a:t>
            </a:r>
          </a:p>
        </p:txBody>
      </p:sp>
      <p:sp>
        <p:nvSpPr>
          <p:cNvPr id="4" name="Inhaltsplatzhalter 3"/>
          <p:cNvSpPr>
            <a:spLocks noGrp="1"/>
          </p:cNvSpPr>
          <p:nvPr>
            <p:ph sz="quarter" idx="15"/>
          </p:nvPr>
        </p:nvSpPr>
        <p:spPr/>
        <p:txBody>
          <a:bodyPr>
            <a:normAutofit lnSpcReduction="10000"/>
          </a:bodyPr>
          <a:lstStyle/>
          <a:p>
            <a:r>
              <a:rPr lang="de-CH" dirty="0" err="1"/>
              <a:t>AlkoholProblem</a:t>
            </a:r>
            <a:endParaRPr lang="de-CH" dirty="0"/>
          </a:p>
        </p:txBody>
      </p:sp>
      <p:sp>
        <p:nvSpPr>
          <p:cNvPr id="6" name="Textfeld 5"/>
          <p:cNvSpPr txBox="1"/>
          <p:nvPr/>
        </p:nvSpPr>
        <p:spPr>
          <a:xfrm>
            <a:off x="3359696" y="5775451"/>
            <a:ext cx="7056784" cy="523220"/>
          </a:xfrm>
          <a:prstGeom prst="rect">
            <a:avLst/>
          </a:prstGeom>
          <a:noFill/>
        </p:spPr>
        <p:txBody>
          <a:bodyPr wrap="square" rtlCol="0">
            <a:spAutoFit/>
          </a:bodyPr>
          <a:lstStyle/>
          <a:p>
            <a:r>
              <a:rPr lang="de-CH" sz="2800" b="1" dirty="0">
                <a:solidFill>
                  <a:srgbClr val="FF0000"/>
                </a:solidFill>
                <a:sym typeface="Wingdings" panose="05000000000000000000" pitchFamily="2" charset="2"/>
              </a:rPr>
              <a:t> </a:t>
            </a:r>
            <a:r>
              <a:rPr lang="de-CH" sz="2800" b="1" dirty="0">
                <a:solidFill>
                  <a:srgbClr val="FF0000"/>
                </a:solidFill>
              </a:rPr>
              <a:t>Risikoarm heisst NICHT ohne Risiko!</a:t>
            </a:r>
          </a:p>
        </p:txBody>
      </p:sp>
      <p:pic>
        <p:nvPicPr>
          <p:cNvPr id="12" name="Grafik 11">
            <a:extLst>
              <a:ext uri="{FF2B5EF4-FFF2-40B4-BE49-F238E27FC236}">
                <a16:creationId xmlns:a16="http://schemas.microsoft.com/office/drawing/2014/main" id="{A65F0BAE-FFB9-46B0-B370-8B913F996B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49652" y="2284135"/>
            <a:ext cx="1942348" cy="1790183"/>
          </a:xfrm>
          <a:prstGeom prst="rect">
            <a:avLst/>
          </a:prstGeom>
        </p:spPr>
      </p:pic>
      <p:pic>
        <p:nvPicPr>
          <p:cNvPr id="5" name="Grafik 4">
            <a:extLst>
              <a:ext uri="{FF2B5EF4-FFF2-40B4-BE49-F238E27FC236}">
                <a16:creationId xmlns:a16="http://schemas.microsoft.com/office/drawing/2014/main" id="{40EC573F-C32C-A8E3-3FC7-BE2E555CB36D}"/>
              </a:ext>
            </a:extLst>
          </p:cNvPr>
          <p:cNvPicPr>
            <a:picLocks noChangeAspect="1"/>
          </p:cNvPicPr>
          <p:nvPr/>
        </p:nvPicPr>
        <p:blipFill>
          <a:blip r:embed="rId4"/>
          <a:stretch>
            <a:fillRect/>
          </a:stretch>
        </p:blipFill>
        <p:spPr>
          <a:xfrm>
            <a:off x="384668" y="2487706"/>
            <a:ext cx="9796459" cy="2213154"/>
          </a:xfrm>
          <a:prstGeom prst="rect">
            <a:avLst/>
          </a:prstGeom>
        </p:spPr>
      </p:pic>
    </p:spTree>
    <p:extLst>
      <p:ext uri="{BB962C8B-B14F-4D97-AF65-F5344CB8AC3E}">
        <p14:creationId xmlns:p14="http://schemas.microsoft.com/office/powerpoint/2010/main" val="88531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139221E-7498-67B2-5870-C1C6E004C2A2}"/>
              </a:ext>
            </a:extLst>
          </p:cNvPr>
          <p:cNvSpPr>
            <a:spLocks noGrp="1"/>
          </p:cNvSpPr>
          <p:nvPr>
            <p:ph sz="quarter" idx="11"/>
          </p:nvPr>
        </p:nvSpPr>
        <p:spPr/>
        <p:txBody>
          <a:bodyPr/>
          <a:lstStyle/>
          <a:p>
            <a:r>
              <a:rPr lang="en-US" dirty="0" err="1"/>
              <a:t>Alkohol</a:t>
            </a:r>
            <a:r>
              <a:rPr lang="en-US" dirty="0"/>
              <a:t> und seine </a:t>
            </a:r>
            <a:r>
              <a:rPr lang="en-US" dirty="0" err="1"/>
              <a:t>Folgen</a:t>
            </a:r>
            <a:endParaRPr lang="en-US" dirty="0"/>
          </a:p>
        </p:txBody>
      </p:sp>
      <p:sp>
        <p:nvSpPr>
          <p:cNvPr id="2" name="Foliennummernplatzhalter 1">
            <a:extLst>
              <a:ext uri="{FF2B5EF4-FFF2-40B4-BE49-F238E27FC236}">
                <a16:creationId xmlns:a16="http://schemas.microsoft.com/office/drawing/2014/main" id="{14E507C7-CAF5-FE30-6E34-724E08434EB2}"/>
              </a:ext>
            </a:extLst>
          </p:cNvPr>
          <p:cNvSpPr>
            <a:spLocks noGrp="1"/>
          </p:cNvSpPr>
          <p:nvPr>
            <p:ph type="sldNum" sz="quarter" idx="4294967295"/>
          </p:nvPr>
        </p:nvSpPr>
        <p:spPr>
          <a:xfrm>
            <a:off x="11307763" y="6519863"/>
            <a:ext cx="884237" cy="322262"/>
          </a:xfrm>
          <a:prstGeom prst="rect">
            <a:avLst/>
          </a:prstGeom>
        </p:spPr>
        <p:txBody>
          <a:bodyPr/>
          <a:lstStyle/>
          <a:p>
            <a:pPr>
              <a:defRPr/>
            </a:pPr>
            <a:fld id="{396D3FA6-11F9-4BDE-B8B0-3E96A2522379}" type="slidenum">
              <a:rPr lang="de-CH" smtClean="0"/>
              <a:pPr>
                <a:defRPr/>
              </a:pPr>
              <a:t>9</a:t>
            </a:fld>
            <a:endParaRPr lang="de-CH" dirty="0"/>
          </a:p>
        </p:txBody>
      </p:sp>
    </p:spTree>
    <p:extLst>
      <p:ext uri="{BB962C8B-B14F-4D97-AF65-F5344CB8AC3E}">
        <p14:creationId xmlns:p14="http://schemas.microsoft.com/office/powerpoint/2010/main" val="965427903"/>
      </p:ext>
    </p:extLst>
  </p:cSld>
  <p:clrMapOvr>
    <a:masterClrMapping/>
  </p:clrMapOvr>
</p:sld>
</file>

<file path=ppt/theme/theme1.xml><?xml version="1.0" encoding="utf-8"?>
<a:theme xmlns:a="http://schemas.openxmlformats.org/drawingml/2006/main" name="ISGF-Präsentations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ISGF-Präsentationsvorlage</Template>
  <TotalTime>0</TotalTime>
  <Words>3793</Words>
  <Application>Microsoft Office PowerPoint</Application>
  <PresentationFormat>Breitbild</PresentationFormat>
  <Paragraphs>291</Paragraphs>
  <Slides>20</Slides>
  <Notes>20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20</vt:i4>
      </vt:variant>
    </vt:vector>
  </HeadingPairs>
  <TitlesOfParts>
    <vt:vector size="31" baseType="lpstr">
      <vt:lpstr>Aptos</vt:lpstr>
      <vt:lpstr>Arial</vt:lpstr>
      <vt:lpstr>Avenir</vt:lpstr>
      <vt:lpstr>Calibri</vt:lpstr>
      <vt:lpstr>Helvetica</vt:lpstr>
      <vt:lpstr>MyriadPro-Bold</vt:lpstr>
      <vt:lpstr>MyriadPro-It</vt:lpstr>
      <vt:lpstr>MyriadPro-Regular</vt:lpstr>
      <vt:lpstr>Symbol</vt:lpstr>
      <vt:lpstr>Wingdings</vt:lpstr>
      <vt:lpstr>ISGF-Präsentationsvorlage</vt:lpstr>
      <vt:lpstr>Inklusion im Sport: Alkoholprävention mit Menschen mit Beeinträchtigungen  ISAMB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Zweifel</dc:creator>
  <cp:lastModifiedBy>Nikolai Kiselev</cp:lastModifiedBy>
  <cp:revision>128</cp:revision>
  <cp:lastPrinted>1601-01-01T00:00:00Z</cp:lastPrinted>
  <dcterms:created xsi:type="dcterms:W3CDTF">2022-10-06T09:32:13Z</dcterms:created>
  <dcterms:modified xsi:type="dcterms:W3CDTF">2025-01-24T13:10:55Z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